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handoutMasterIdLst>
    <p:handoutMasterId r:id="rId35"/>
  </p:handoutMasterIdLst>
  <p:sldIdLst>
    <p:sldId id="256" r:id="rId5"/>
    <p:sldId id="550145373" r:id="rId6"/>
    <p:sldId id="2147309380" r:id="rId7"/>
    <p:sldId id="550145386" r:id="rId8"/>
    <p:sldId id="550145380" r:id="rId9"/>
    <p:sldId id="550145381" r:id="rId10"/>
    <p:sldId id="2147309371" r:id="rId11"/>
    <p:sldId id="2147309372" r:id="rId12"/>
    <p:sldId id="2147309369" r:id="rId13"/>
    <p:sldId id="2147309391" r:id="rId14"/>
    <p:sldId id="2147309403" r:id="rId15"/>
    <p:sldId id="2147309394" r:id="rId16"/>
    <p:sldId id="2147309396" r:id="rId17"/>
    <p:sldId id="2147309397" r:id="rId18"/>
    <p:sldId id="2147309399" r:id="rId19"/>
    <p:sldId id="2147309400" r:id="rId20"/>
    <p:sldId id="2147309401" r:id="rId21"/>
    <p:sldId id="2147309381" r:id="rId22"/>
    <p:sldId id="2147309377" r:id="rId23"/>
    <p:sldId id="2147309384" r:id="rId24"/>
    <p:sldId id="2147309385" r:id="rId25"/>
    <p:sldId id="2147309386" r:id="rId26"/>
    <p:sldId id="2147309388" r:id="rId27"/>
    <p:sldId id="2147309390" r:id="rId28"/>
    <p:sldId id="2147309389" r:id="rId29"/>
    <p:sldId id="2147309387" r:id="rId30"/>
    <p:sldId id="2147309379" r:id="rId31"/>
    <p:sldId id="2147309404" r:id="rId32"/>
    <p:sldId id="2147309406" r:id="rId33"/>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617"/>
    <a:srgbClr val="FAC2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7" autoAdjust="0"/>
    <p:restoredTop sz="91055" autoAdjust="0"/>
  </p:normalViewPr>
  <p:slideViewPr>
    <p:cSldViewPr snapToGrid="0">
      <p:cViewPr varScale="1">
        <p:scale>
          <a:sx n="21" d="100"/>
          <a:sy n="21" d="100"/>
        </p:scale>
        <p:origin x="156" y="24"/>
      </p:cViewPr>
      <p:guideLst/>
    </p:cSldViewPr>
  </p:slideViewPr>
  <p:outlineViewPr>
    <p:cViewPr>
      <p:scale>
        <a:sx n="33" d="100"/>
        <a:sy n="33" d="100"/>
      </p:scale>
      <p:origin x="0" y="-1581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24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t>5/5/2022</a:t>
            </a:fld>
            <a:endParaRPr lang="en-US"/>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pPr algn="l"/>
              <a:t>‹#›</a:t>
            </a:fld>
            <a:endParaRPr lang="en-US"/>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A8664-169C-4436-81C8-E492002C26A5}" type="datetimeFigureOut">
              <a:rPr lang="en-US" smtClean="0"/>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rebuchet MS" panose="020B0603020202020204" pitchFamily="34" charset="0"/>
        <a:ea typeface="+mn-ea"/>
        <a:cs typeface="+mn-cs"/>
      </a:defRPr>
    </a:lvl1pPr>
    <a:lvl2pPr marL="457200" algn="l" defTabSz="914400" rtl="0" eaLnBrk="1" latinLnBrk="0" hangingPunct="1">
      <a:defRPr sz="1200" kern="1200">
        <a:solidFill>
          <a:schemeClr val="tx1"/>
        </a:solidFill>
        <a:latin typeface="Trebuchet MS" panose="020B0603020202020204" pitchFamily="34" charset="0"/>
        <a:ea typeface="+mn-ea"/>
        <a:cs typeface="+mn-cs"/>
      </a:defRPr>
    </a:lvl2pPr>
    <a:lvl3pPr marL="914400" algn="l" defTabSz="914400" rtl="0" eaLnBrk="1" latinLnBrk="0" hangingPunct="1">
      <a:defRPr sz="1200" kern="1200">
        <a:solidFill>
          <a:schemeClr val="tx1"/>
        </a:solidFill>
        <a:latin typeface="Trebuchet MS" panose="020B0603020202020204" pitchFamily="34" charset="0"/>
        <a:ea typeface="+mn-ea"/>
        <a:cs typeface="+mn-cs"/>
      </a:defRPr>
    </a:lvl3pPr>
    <a:lvl4pPr marL="1371600" algn="l" defTabSz="914400" rtl="0" eaLnBrk="1" latinLnBrk="0" hangingPunct="1">
      <a:defRPr sz="1200" kern="1200">
        <a:solidFill>
          <a:schemeClr val="tx1"/>
        </a:solidFill>
        <a:latin typeface="Trebuchet MS" panose="020B0603020202020204" pitchFamily="34" charset="0"/>
        <a:ea typeface="+mn-ea"/>
        <a:cs typeface="+mn-cs"/>
      </a:defRPr>
    </a:lvl4pPr>
    <a:lvl5pPr marL="1828800" algn="l" defTabSz="914400" rtl="0" eaLnBrk="1" latinLnBrk="0" hangingPunct="1">
      <a:defRPr sz="1200"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ites.google.com/ncats.nih.gov/litcoin-stakeholder-workshop/hom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olink.github.io/biolink-mode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ithub.com/biolin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knowledge extraction pipeline proceeds in a stepwise fashion, first by ingesting datasets of interest, then extracting entities of particular interest – such as a disease, a diagnosis, a test, a drug, or an intervention – then understanding how those entities are related to each other. For example, we might consider that a particular drug can be understood to be contraindicated with another drug, interact with a particular protein or biological pathway, or typically lead to a certain set of side effects. Importantly, these entities and relations can be richly described in English and any other language, and so variations in their representations in free text information present a challenge if we are to link the assembled knowledge from our document sources together. Entity linking, where we define a particular schema or ontology and discover the relationships between the free text representation of an idea to a particular reference entity defined in an ontology. An example of this might be myocardial infarction and heart attack, two ways of representing the same concept depending on the level of technical jargon and detail provided in a document.</a:t>
            </a:r>
          </a:p>
          <a:p>
            <a:endParaRPr lang="en-US" dirty="0"/>
          </a:p>
          <a:p>
            <a:r>
              <a:rPr lang="en-US" dirty="0"/>
              <a:t>Finally, the extracted entities, relationships, and fixed representations linked to an ontology can power a variety of downstream applications, including populating and querying knowledge graph databases, or implementing semantic search applications over your data.</a:t>
            </a:r>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202093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24f6d414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7" name="Google Shape;2347;g124f6d414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6:notes"/>
          <p:cNvSpPr>
            <a:spLocks noGrp="1" noRot="1" noChangeAspect="1"/>
          </p:cNvSpPr>
          <p:nvPr>
            <p:ph type="sldImg" idx="2"/>
          </p:nvPr>
        </p:nvSpPr>
        <p:spPr>
          <a:xfrm>
            <a:off x="2582863" y="871538"/>
            <a:ext cx="4181475" cy="235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5" name="Google Shape;1155;p6:notes"/>
          <p:cNvSpPr txBox="1">
            <a:spLocks noGrp="1"/>
          </p:cNvSpPr>
          <p:nvPr>
            <p:ph type="body" idx="1"/>
          </p:nvPr>
        </p:nvSpPr>
        <p:spPr>
          <a:xfrm>
            <a:off x="934720" y="3355420"/>
            <a:ext cx="7477600" cy="274545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b="0" i="0">
                <a:solidFill>
                  <a:srgbClr val="252525"/>
                </a:solidFill>
                <a:latin typeface="Arial"/>
                <a:ea typeface="Arial"/>
                <a:cs typeface="Arial"/>
                <a:sym typeface="Arial"/>
              </a:rPr>
              <a:t>We have recently added GPT-3 pre-training and prompt tuning functionality directly into </a:t>
            </a:r>
            <a:r>
              <a:rPr lang="en-US" b="0" i="0" err="1">
                <a:solidFill>
                  <a:srgbClr val="252525"/>
                </a:solidFill>
                <a:latin typeface="Arial"/>
                <a:ea typeface="Arial"/>
                <a:cs typeface="Arial"/>
                <a:sym typeface="Arial"/>
              </a:rPr>
              <a:t>NeMo</a:t>
            </a:r>
            <a:r>
              <a:rPr lang="en-US" b="0" i="0">
                <a:solidFill>
                  <a:srgbClr val="252525"/>
                </a:solidFill>
                <a:latin typeface="Arial"/>
                <a:ea typeface="Arial"/>
                <a:cs typeface="Arial"/>
                <a:sym typeface="Arial"/>
              </a:rPr>
              <a:t> through a new product we are calling </a:t>
            </a:r>
            <a:r>
              <a:rPr lang="en-US" b="0" i="0" err="1">
                <a:solidFill>
                  <a:srgbClr val="252525"/>
                </a:solidFill>
                <a:latin typeface="Arial"/>
                <a:ea typeface="Arial"/>
                <a:cs typeface="Arial"/>
                <a:sym typeface="Arial"/>
              </a:rPr>
              <a:t>NeMo</a:t>
            </a:r>
            <a:r>
              <a:rPr lang="en-US" b="0" i="0">
                <a:solidFill>
                  <a:srgbClr val="252525"/>
                </a:solidFill>
                <a:latin typeface="Arial"/>
                <a:ea typeface="Arial"/>
                <a:cs typeface="Arial"/>
                <a:sym typeface="Arial"/>
              </a:rPr>
              <a:t> Megatron, which is currently available in early access. All of the acceleration, parallelization, and innovation that was previously available only through the Megatron codebase is now straightforward to leverage directly in </a:t>
            </a:r>
            <a:r>
              <a:rPr lang="en-US" b="0" i="0" err="1">
                <a:solidFill>
                  <a:srgbClr val="252525"/>
                </a:solidFill>
                <a:latin typeface="Arial"/>
                <a:ea typeface="Arial"/>
                <a:cs typeface="Arial"/>
                <a:sym typeface="Arial"/>
              </a:rPr>
              <a:t>NeMo</a:t>
            </a:r>
            <a:r>
              <a:rPr lang="en-US" b="0" i="0">
                <a:solidFill>
                  <a:srgbClr val="252525"/>
                </a:solidFill>
                <a:latin typeface="Arial"/>
                <a:ea typeface="Arial"/>
                <a:cs typeface="Arial"/>
                <a:sym typeface="Arial"/>
              </a:rPr>
              <a:t>. So no matter if you are working with small scale models out of the box or training trillion parameter models on large DGX </a:t>
            </a:r>
            <a:r>
              <a:rPr lang="en-US" b="0" i="0" err="1">
                <a:solidFill>
                  <a:srgbClr val="252525"/>
                </a:solidFill>
                <a:latin typeface="Arial"/>
                <a:ea typeface="Arial"/>
                <a:cs typeface="Arial"/>
                <a:sym typeface="Arial"/>
              </a:rPr>
              <a:t>SuperPod</a:t>
            </a:r>
            <a:r>
              <a:rPr lang="en-US" b="0" i="0">
                <a:solidFill>
                  <a:srgbClr val="252525"/>
                </a:solidFill>
                <a:latin typeface="Arial"/>
                <a:ea typeface="Arial"/>
                <a:cs typeface="Arial"/>
                <a:sym typeface="Arial"/>
              </a:rPr>
              <a:t> clusters, the same software provides an end-to-end solution for pre-training to research experimentation, model tuning, and validation.</a:t>
            </a:r>
            <a:endParaRPr b="0" i="0">
              <a:solidFill>
                <a:srgbClr val="252525"/>
              </a:solidFill>
              <a:latin typeface="Arial"/>
              <a:ea typeface="Arial"/>
              <a:cs typeface="Arial"/>
              <a:sym typeface="Arial"/>
            </a:endParaRPr>
          </a:p>
        </p:txBody>
      </p:sp>
      <p:sp>
        <p:nvSpPr>
          <p:cNvPr id="1156" name="Google Shape;1156;p6:notes"/>
          <p:cNvSpPr txBox="1">
            <a:spLocks noGrp="1"/>
          </p:cNvSpPr>
          <p:nvPr>
            <p:ph type="sldNum" idx="12"/>
          </p:nvPr>
        </p:nvSpPr>
        <p:spPr>
          <a:xfrm>
            <a:off x="5294584" y="6622475"/>
            <a:ext cx="4050400" cy="349875"/>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25</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68376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228600" algn="l" rtl="0">
              <a:lnSpc>
                <a:spcPct val="100000"/>
              </a:lnSpc>
              <a:spcBef>
                <a:spcPts val="0"/>
              </a:spcBef>
              <a:spcAft>
                <a:spcPts val="0"/>
              </a:spcAft>
              <a:buClr>
                <a:srgbClr val="000000"/>
              </a:buClr>
              <a:buSzPts val="1400"/>
              <a:buFont typeface="Arial"/>
              <a:buNone/>
            </a:pPr>
            <a:r>
              <a:rPr lang="en-US" dirty="0"/>
              <a:t>NVIDIA </a:t>
            </a:r>
            <a:r>
              <a:rPr lang="en-US" dirty="0" err="1"/>
              <a:t>NeMo</a:t>
            </a:r>
            <a:r>
              <a:rPr lang="en-US" dirty="0"/>
              <a:t> is NVIDIA’s open-source research-grade framework and toolkit for building state of the art conversational AI models, including for applications natural language understanding like biomedical and clinical BERT classification tasks. Although today we are focused on text, for those interested, </a:t>
            </a:r>
            <a:r>
              <a:rPr lang="en-US" dirty="0" err="1"/>
              <a:t>NeMo</a:t>
            </a:r>
            <a:r>
              <a:rPr lang="en-US" dirty="0"/>
              <a:t> provides state-of-the-art automatic speech recognition technologies out of the box, important for many of the transcription, telehealth, and call center applications that we discussed at the very beginning of this presentation. </a:t>
            </a:r>
          </a:p>
          <a:p>
            <a:pPr marL="0" marR="0" lvl="0" indent="-228600" algn="l" rtl="0">
              <a:lnSpc>
                <a:spcPct val="100000"/>
              </a:lnSpc>
              <a:spcBef>
                <a:spcPts val="0"/>
              </a:spcBef>
              <a:spcAft>
                <a:spcPts val="0"/>
              </a:spcAft>
              <a:buClr>
                <a:srgbClr val="000000"/>
              </a:buClr>
              <a:buSzPts val="1400"/>
              <a:buFont typeface="Arial"/>
              <a:buNone/>
            </a:pPr>
            <a:endParaRPr lang="en-US" dirty="0"/>
          </a:p>
          <a:p>
            <a:pPr marL="0" marR="0" lvl="0" indent="-228600" algn="l" rtl="0">
              <a:lnSpc>
                <a:spcPct val="100000"/>
              </a:lnSpc>
              <a:spcBef>
                <a:spcPts val="0"/>
              </a:spcBef>
              <a:spcAft>
                <a:spcPts val="0"/>
              </a:spcAft>
              <a:buClr>
                <a:srgbClr val="000000"/>
              </a:buClr>
              <a:buSzPts val="1400"/>
              <a:buFont typeface="Arial"/>
              <a:buNone/>
            </a:pPr>
            <a:r>
              <a:rPr lang="en-US" dirty="0" err="1"/>
              <a:t>NeMo</a:t>
            </a:r>
            <a:r>
              <a:rPr lang="en-US" dirty="0"/>
              <a:t> makes it easy to start from a pre-trained checkpoint, pull a configuration for a particular downstream task implementing modern best practices for fine-tuning, point the model at your fine-tuning dataset, and benchmark/investigate and tune performance all within a framework that will be familiar to </a:t>
            </a:r>
            <a:r>
              <a:rPr lang="en-US" dirty="0" err="1"/>
              <a:t>pytorch</a:t>
            </a:r>
            <a:r>
              <a:rPr lang="en-US" dirty="0"/>
              <a:t> and </a:t>
            </a:r>
            <a:r>
              <a:rPr lang="en-US" dirty="0" err="1"/>
              <a:t>pytorch</a:t>
            </a:r>
            <a:r>
              <a:rPr lang="en-US" dirty="0"/>
              <a:t>-lightning users. Under the hood, </a:t>
            </a:r>
            <a:r>
              <a:rPr lang="en-US" dirty="0" err="1"/>
              <a:t>NeMo</a:t>
            </a:r>
            <a:r>
              <a:rPr lang="en-US" dirty="0"/>
              <a:t> implements several performance optimizations for training BERT models, including automatic mixed precision support and distributed multi-node multi-</a:t>
            </a:r>
            <a:r>
              <a:rPr lang="en-US" dirty="0" err="1"/>
              <a:t>gpu</a:t>
            </a:r>
            <a:r>
              <a:rPr lang="en-US" dirty="0"/>
              <a:t> support. </a:t>
            </a:r>
          </a:p>
          <a:p>
            <a:pPr marL="0" marR="0" lvl="0" indent="-228600" algn="l" rtl="0">
              <a:lnSpc>
                <a:spcPct val="100000"/>
              </a:lnSpc>
              <a:spcBef>
                <a:spcPts val="0"/>
              </a:spcBef>
              <a:spcAft>
                <a:spcPts val="0"/>
              </a:spcAft>
              <a:buClr>
                <a:srgbClr val="000000"/>
              </a:buClr>
              <a:buSzPts val="1400"/>
              <a:buFont typeface="Arial"/>
              <a:buNone/>
            </a:pPr>
            <a:endParaRPr lang="en-US" dirty="0"/>
          </a:p>
          <a:p>
            <a:pPr marL="0" marR="0" lvl="0" indent="-228600" algn="l" rtl="0">
              <a:lnSpc>
                <a:spcPct val="100000"/>
              </a:lnSpc>
              <a:spcBef>
                <a:spcPts val="0"/>
              </a:spcBef>
              <a:spcAft>
                <a:spcPts val="0"/>
              </a:spcAft>
              <a:buClr>
                <a:srgbClr val="000000"/>
              </a:buClr>
              <a:buSzPts val="1400"/>
              <a:buFont typeface="Arial"/>
              <a:buNone/>
            </a:pPr>
            <a:r>
              <a:rPr lang="en-US" dirty="0"/>
              <a:t>The </a:t>
            </a:r>
            <a:r>
              <a:rPr lang="en-US" dirty="0" err="1"/>
              <a:t>NeMo</a:t>
            </a:r>
            <a:r>
              <a:rPr lang="en-US" dirty="0"/>
              <a:t> collections library is extensive, and even </a:t>
            </a:r>
            <a:r>
              <a:rPr lang="en-US" dirty="0" err="1"/>
              <a:t>interopates</a:t>
            </a:r>
            <a:r>
              <a:rPr lang="en-US" dirty="0"/>
              <a:t> with </a:t>
            </a:r>
            <a:r>
              <a:rPr lang="en-US" dirty="0" err="1"/>
              <a:t>HuggingFace</a:t>
            </a:r>
            <a:r>
              <a:rPr lang="en-US" dirty="0"/>
              <a:t>. The NLP collection hosted on NGC contains several </a:t>
            </a:r>
            <a:r>
              <a:rPr lang="en-US" dirty="0" err="1"/>
              <a:t>Biomegatron</a:t>
            </a:r>
            <a:r>
              <a:rPr lang="en-US" dirty="0"/>
              <a:t> models, which is where we will start our investigation of Named Entity Recognition, Relation Extraction, and Entity Linking.</a:t>
            </a:r>
            <a:endParaRPr dirty="0"/>
          </a:p>
        </p:txBody>
      </p:sp>
      <p:sp>
        <p:nvSpPr>
          <p:cNvPr id="1086" name="Google Shape;1086;p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9490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NVIDIA has recently applied Megatron BERT pre-training to both biomedical and clinical text. In 2020 we released </a:t>
            </a:r>
            <a:r>
              <a:rPr lang="en-US" err="1"/>
              <a:t>BioMegatron</a:t>
            </a:r>
            <a:r>
              <a:rPr lang="en-US"/>
              <a:t>, a free and open source set of pre-trained checkpoints for biomedical classification tasks. This model remains today among the most popular pre-trained models we have built for the community. It was trained on 6.1B words from the permissively licensed portion of PubMed using a custom domain-specific biomedical vocabulary. </a:t>
            </a:r>
            <a:r>
              <a:rPr lang="en-US" err="1"/>
              <a:t>BioMegatron</a:t>
            </a:r>
            <a:r>
              <a:rPr lang="en-US"/>
              <a:t> is available out of the box in NVIDIA </a:t>
            </a:r>
            <a:r>
              <a:rPr lang="en-US" err="1"/>
              <a:t>NeMo</a:t>
            </a:r>
            <a:r>
              <a:rPr lang="en-US"/>
              <a:t> for downstream task-specific fine-tuning, which we will cover later in the presentation.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5</a:t>
            </a:fld>
            <a:endParaRPr lang="en-US"/>
          </a:p>
        </p:txBody>
      </p:sp>
    </p:spTree>
    <p:extLst>
      <p:ext uri="{BB962C8B-B14F-4D97-AF65-F5344CB8AC3E}">
        <p14:creationId xmlns:p14="http://schemas.microsoft.com/office/powerpoint/2010/main" val="1064249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rebuchet MS" panose="020B0603020202020204" pitchFamily="34" charset="0"/>
                <a:ea typeface="+mn-ea"/>
                <a:cs typeface="+mn-cs"/>
              </a:rPr>
              <a:t>We benchmarked named entity recognition, relation extraction, and extractive question answering using </a:t>
            </a:r>
            <a:r>
              <a:rPr lang="en-US" sz="1200" b="0" i="0" kern="1200" dirty="0" err="1">
                <a:solidFill>
                  <a:schemeClr val="tx1"/>
                </a:solidFill>
                <a:effectLst/>
                <a:latin typeface="Trebuchet MS" panose="020B0603020202020204" pitchFamily="34" charset="0"/>
                <a:ea typeface="+mn-ea"/>
                <a:cs typeface="+mn-cs"/>
              </a:rPr>
              <a:t>BioMegatron</a:t>
            </a:r>
            <a:r>
              <a:rPr lang="en-US" sz="1200" b="0" i="0" kern="1200" dirty="0">
                <a:solidFill>
                  <a:schemeClr val="tx1"/>
                </a:solidFill>
                <a:effectLst/>
                <a:latin typeface="Trebuchet MS" panose="020B0603020202020204" pitchFamily="34" charset="0"/>
                <a:ea typeface="+mn-ea"/>
                <a:cs typeface="+mn-cs"/>
              </a:rPr>
              <a:t> fine-tuned using canonical benchmarks in the field, including BC5CDR-chem, a dataset from the </a:t>
            </a:r>
            <a:r>
              <a:rPr lang="en-US" sz="1200" b="0" i="0" kern="1200" dirty="0" err="1">
                <a:solidFill>
                  <a:schemeClr val="tx1"/>
                </a:solidFill>
                <a:effectLst/>
                <a:latin typeface="Trebuchet MS" panose="020B0603020202020204" pitchFamily="34" charset="0"/>
                <a:ea typeface="+mn-ea"/>
                <a:cs typeface="+mn-cs"/>
              </a:rPr>
              <a:t>BioCreative</a:t>
            </a:r>
            <a:r>
              <a:rPr lang="en-US" sz="1200" b="0" i="0" kern="1200" dirty="0">
                <a:solidFill>
                  <a:schemeClr val="tx1"/>
                </a:solidFill>
                <a:effectLst/>
                <a:latin typeface="Trebuchet MS" panose="020B0603020202020204" pitchFamily="34" charset="0"/>
                <a:ea typeface="+mn-ea"/>
                <a:cs typeface="+mn-cs"/>
              </a:rPr>
              <a:t> V challenge that consists of labeled diseases, chemicals and their relationships; </a:t>
            </a:r>
            <a:r>
              <a:rPr lang="en-US" sz="1200" b="0" i="0" kern="1200" dirty="0" err="1">
                <a:solidFill>
                  <a:schemeClr val="tx1"/>
                </a:solidFill>
                <a:effectLst/>
                <a:latin typeface="Trebuchet MS" panose="020B0603020202020204" pitchFamily="34" charset="0"/>
                <a:ea typeface="+mn-ea"/>
                <a:cs typeface="+mn-cs"/>
              </a:rPr>
              <a:t>ChemProt</a:t>
            </a:r>
            <a:r>
              <a:rPr lang="en-US" sz="1200" b="0" i="0" kern="1200" dirty="0">
                <a:solidFill>
                  <a:schemeClr val="tx1"/>
                </a:solidFill>
                <a:effectLst/>
                <a:latin typeface="Trebuchet MS" panose="020B0603020202020204" pitchFamily="34" charset="0"/>
                <a:ea typeface="+mn-ea"/>
                <a:cs typeface="+mn-cs"/>
              </a:rPr>
              <a:t>, a dataset of almost 2000 annotated PubMed articles with both chemical-protein </a:t>
            </a:r>
            <a:r>
              <a:rPr lang="en-US" sz="1200" b="0" i="0" kern="1200" dirty="0" err="1">
                <a:solidFill>
                  <a:schemeClr val="tx1"/>
                </a:solidFill>
                <a:effectLst/>
                <a:latin typeface="Trebuchet MS" panose="020B0603020202020204" pitchFamily="34" charset="0"/>
                <a:ea typeface="+mn-ea"/>
                <a:cs typeface="+mn-cs"/>
              </a:rPr>
              <a:t>itneractions</a:t>
            </a:r>
            <a:r>
              <a:rPr lang="en-US" sz="1200" b="0" i="0" kern="1200" dirty="0">
                <a:solidFill>
                  <a:schemeClr val="tx1"/>
                </a:solidFill>
                <a:effectLst/>
                <a:latin typeface="Trebuchet MS" panose="020B0603020202020204" pitchFamily="34" charset="0"/>
                <a:ea typeface="+mn-ea"/>
                <a:cs typeface="+mn-cs"/>
              </a:rPr>
              <a:t> annotated by domain expects from the </a:t>
            </a:r>
            <a:r>
              <a:rPr lang="en-US" sz="1200" b="0" i="0" kern="1200" dirty="0" err="1">
                <a:solidFill>
                  <a:schemeClr val="tx1"/>
                </a:solidFill>
                <a:effectLst/>
                <a:latin typeface="Trebuchet MS" panose="020B0603020202020204" pitchFamily="34" charset="0"/>
                <a:ea typeface="+mn-ea"/>
                <a:cs typeface="+mn-cs"/>
              </a:rPr>
              <a:t>BioCreate</a:t>
            </a:r>
            <a:r>
              <a:rPr lang="en-US" sz="1200" b="0" i="0" kern="1200" dirty="0">
                <a:solidFill>
                  <a:schemeClr val="tx1"/>
                </a:solidFill>
                <a:effectLst/>
                <a:latin typeface="Trebuchet MS" panose="020B0603020202020204" pitchFamily="34" charset="0"/>
                <a:ea typeface="+mn-ea"/>
                <a:cs typeface="+mn-cs"/>
              </a:rPr>
              <a:t> VI challenge, and </a:t>
            </a:r>
            <a:r>
              <a:rPr lang="en-US" sz="1200" b="0" i="0" kern="1200" dirty="0" err="1">
                <a:solidFill>
                  <a:schemeClr val="tx1"/>
                </a:solidFill>
                <a:effectLst/>
                <a:latin typeface="Trebuchet MS" panose="020B0603020202020204" pitchFamily="34" charset="0"/>
                <a:ea typeface="+mn-ea"/>
                <a:cs typeface="+mn-cs"/>
              </a:rPr>
              <a:t>BioAsk</a:t>
            </a:r>
            <a:r>
              <a:rPr lang="en-US" sz="1200" b="0" i="0" kern="1200" dirty="0">
                <a:solidFill>
                  <a:schemeClr val="tx1"/>
                </a:solidFill>
                <a:effectLst/>
                <a:latin typeface="Trebuchet MS" panose="020B0603020202020204" pitchFamily="34" charset="0"/>
                <a:ea typeface="+mn-ea"/>
                <a:cs typeface="+mn-cs"/>
              </a:rPr>
              <a:t> factoid, a dataset containing training and test biomedical questions along with gold standard answers.</a:t>
            </a:r>
          </a:p>
          <a:p>
            <a:endParaRPr lang="en-US" sz="1200" b="0" i="0" kern="1200" dirty="0">
              <a:solidFill>
                <a:schemeClr val="tx1"/>
              </a:solidFill>
              <a:effectLst/>
              <a:latin typeface="Trebuchet MS" panose="020B0603020202020204" pitchFamily="34" charset="0"/>
              <a:ea typeface="+mn-ea"/>
              <a:cs typeface="+mn-cs"/>
            </a:endParaRPr>
          </a:p>
          <a:p>
            <a:r>
              <a:rPr lang="en-US" sz="1200" b="0" i="0" kern="1200" dirty="0">
                <a:solidFill>
                  <a:schemeClr val="tx1"/>
                </a:solidFill>
                <a:effectLst/>
                <a:latin typeface="Trebuchet MS" panose="020B0603020202020204" pitchFamily="34" charset="0"/>
                <a:ea typeface="+mn-ea"/>
                <a:cs typeface="+mn-cs"/>
              </a:rPr>
              <a:t>----</a:t>
            </a:r>
          </a:p>
          <a:p>
            <a:endParaRPr lang="en-US" sz="1200" b="0" i="0" kern="1200" dirty="0">
              <a:solidFill>
                <a:schemeClr val="tx1"/>
              </a:solidFill>
              <a:effectLst/>
              <a:latin typeface="Trebuchet MS" panose="020B0603020202020204" pitchFamily="34" charset="0"/>
              <a:ea typeface="+mn-ea"/>
              <a:cs typeface="+mn-cs"/>
            </a:endParaRPr>
          </a:p>
          <a:p>
            <a:r>
              <a:rPr lang="en-US" sz="1200" b="0" i="0" kern="1200" dirty="0">
                <a:solidFill>
                  <a:schemeClr val="tx1"/>
                </a:solidFill>
                <a:effectLst/>
                <a:latin typeface="Trebuchet MS" panose="020B0603020202020204" pitchFamily="34" charset="0"/>
                <a:ea typeface="+mn-ea"/>
                <a:cs typeface="+mn-cs"/>
              </a:rPr>
              <a:t>Task 7b will use benchmark datasets containing training and test biomedical questions, in English, along with gold standard (reference) answers. The participants will have to respond to each test question with relevant concepts (from designated terminologies and ontologies), relevant articles (in English, from designated article repositories), relevant snippets (from the relevant articles), relevant RDF triples (from designated ontologies), exact answers (e.g., named entities in the case of factoid questions) and 'ideal' answers (English paragraph-sized summaries). 2747 training questions (that were used as dry-run or test questions in previous year) are already available, along with their gold standard answers (relevant concepts, articles, snippets, exact answers, summaries). At least 500 new test questions will be used this year. All the questions are constructed by biomedical experts from around Europe. </a:t>
            </a:r>
          </a:p>
          <a:p>
            <a:endParaRPr lang="en-US" dirty="0"/>
          </a:p>
          <a:p>
            <a:r>
              <a:rPr lang="en-US" dirty="0"/>
              <a:t>BC5-chem; </a:t>
            </a:r>
            <a:r>
              <a:rPr lang="en-US" sz="1200" b="0" i="0" kern="1200" dirty="0">
                <a:solidFill>
                  <a:schemeClr val="tx1"/>
                </a:solidFill>
                <a:effectLst/>
                <a:latin typeface="Trebuchet MS" panose="020B0603020202020204" pitchFamily="34" charset="0"/>
                <a:ea typeface="+mn-ea"/>
                <a:cs typeface="+mn-cs"/>
              </a:rPr>
              <a:t>The corpus consists of three separate sets of articles with diseases, chemicals and their relations annotated. The training (500 articles) and development (500 articles) sets were released to task participants in advance to support text-mining method development. The test set (500 articles) was used for final system performance evaluation.</a:t>
            </a:r>
          </a:p>
          <a:p>
            <a:endParaRPr lang="en-US" sz="1200" b="0" i="0" kern="1200" dirty="0">
              <a:solidFill>
                <a:schemeClr val="tx1"/>
              </a:solidFill>
              <a:effectLst/>
              <a:latin typeface="Trebuchet MS" panose="020B0603020202020204" pitchFamily="34" charset="0"/>
              <a:ea typeface="+mn-ea"/>
              <a:cs typeface="+mn-cs"/>
            </a:endParaRPr>
          </a:p>
          <a:p>
            <a:r>
              <a:rPr lang="en-US" dirty="0" err="1"/>
              <a:t>ChemProt</a:t>
            </a:r>
            <a:r>
              <a:rPr lang="en-US" dirty="0"/>
              <a:t> BC6;</a:t>
            </a:r>
            <a:r>
              <a:rPr lang="en-US" sz="1200" b="0" i="0" kern="1200" dirty="0">
                <a:solidFill>
                  <a:schemeClr val="tx1"/>
                </a:solidFill>
                <a:effectLst/>
                <a:latin typeface="Trebuchet MS" panose="020B0603020202020204" pitchFamily="34" charset="0"/>
                <a:ea typeface="+mn-ea"/>
                <a:cs typeface="+mn-cs"/>
              </a:rPr>
              <a:t> Consists of 1,820 PubMed abstracts with chemical-protein interactions annotated by domain experts and was used in the </a:t>
            </a:r>
            <a:r>
              <a:rPr lang="en-US" sz="1200" b="0" i="0" kern="1200" dirty="0" err="1">
                <a:solidFill>
                  <a:schemeClr val="tx1"/>
                </a:solidFill>
                <a:effectLst/>
                <a:latin typeface="Trebuchet MS" panose="020B0603020202020204" pitchFamily="34" charset="0"/>
                <a:ea typeface="+mn-ea"/>
                <a:cs typeface="+mn-cs"/>
              </a:rPr>
              <a:t>BioCreative</a:t>
            </a:r>
            <a:r>
              <a:rPr lang="en-US" sz="1200" b="0" i="0" kern="1200" dirty="0">
                <a:solidFill>
                  <a:schemeClr val="tx1"/>
                </a:solidFill>
                <a:effectLst/>
                <a:latin typeface="Trebuchet MS" panose="020B0603020202020204" pitchFamily="34" charset="0"/>
                <a:ea typeface="+mn-ea"/>
                <a:cs typeface="+mn-cs"/>
              </a:rPr>
              <a:t> VI text mining chemical-protein interactions shared task.</a:t>
            </a:r>
          </a:p>
          <a:p>
            <a:endParaRPr lang="en-US" sz="1200" b="0" i="0" kern="1200" dirty="0">
              <a:solidFill>
                <a:schemeClr val="tx1"/>
              </a:solidFill>
              <a:effectLst/>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F1 – Measures average overlap between prediction and ground truth</a:t>
            </a:r>
          </a:p>
          <a:p>
            <a:r>
              <a:rPr lang="en-US" dirty="0" err="1"/>
              <a:t>Sacc</a:t>
            </a:r>
            <a:r>
              <a:rPr lang="en-US" dirty="0"/>
              <a:t> – strict accuracy, exact match of strings between predictions and gold standard answers. Top 1 exact answers.</a:t>
            </a:r>
          </a:p>
          <a:p>
            <a:r>
              <a:rPr lang="en-US" dirty="0" err="1"/>
              <a:t>Lacc</a:t>
            </a:r>
            <a:r>
              <a:rPr lang="en-US" dirty="0"/>
              <a:t> – rate of exact answers in top 5 predictions</a:t>
            </a:r>
          </a:p>
          <a:p>
            <a:r>
              <a:rPr lang="en-US" dirty="0"/>
              <a:t>MRR – mean reciprocal rank, mean rank on the top 5 answers.</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370716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rebuchet MS" panose="020B0603020202020204" pitchFamily="34" charset="0"/>
                <a:ea typeface="+mn-ea"/>
                <a:cs typeface="+mn-cs"/>
              </a:rPr>
              <a:t>The </a:t>
            </a:r>
            <a:r>
              <a:rPr lang="en-US" sz="1200" b="0" i="0" kern="1200" dirty="0" err="1">
                <a:solidFill>
                  <a:schemeClr val="tx1"/>
                </a:solidFill>
                <a:effectLst/>
                <a:latin typeface="Trebuchet MS" panose="020B0603020202020204" pitchFamily="34" charset="0"/>
                <a:ea typeface="+mn-ea"/>
                <a:cs typeface="+mn-cs"/>
              </a:rPr>
              <a:t>LitCoin</a:t>
            </a:r>
            <a:r>
              <a:rPr lang="en-US" sz="1200" b="0" i="0" kern="1200" dirty="0">
                <a:solidFill>
                  <a:schemeClr val="tx1"/>
                </a:solidFill>
                <a:effectLst/>
                <a:latin typeface="Trebuchet MS" panose="020B0603020202020204" pitchFamily="34" charset="0"/>
                <a:ea typeface="+mn-ea"/>
                <a:cs typeface="+mn-cs"/>
              </a:rPr>
              <a:t> Natural Language Processing (NLP) Challenge seeks to spur innovation by rewarding the most creative and high-impact uses of biomedical, publication-free text to create knowledge graphs that can link concepts within existing research to allow researchers to find connections that may have been difficult to discover without them. This challenge is part of a broader conceptual initiative at NCATS to change the “currency” of biomedical research. NCATS held a </a:t>
            </a:r>
            <a:r>
              <a:rPr lang="en-US" sz="1200" b="1" i="0" u="sng" kern="1200" dirty="0">
                <a:solidFill>
                  <a:schemeClr val="tx1"/>
                </a:solidFill>
                <a:effectLst/>
                <a:latin typeface="Trebuchet MS" panose="020B0603020202020204" pitchFamily="34" charset="0"/>
                <a:ea typeface="+mn-ea"/>
                <a:cs typeface="+mn-cs"/>
                <a:hlinkClick r:id="rId3" tooltip="Stakeholder Feedback Workshop"/>
              </a:rPr>
              <a:t>Stakeholder Feedback Workshop</a:t>
            </a:r>
            <a:r>
              <a:rPr lang="en-US" sz="1200" b="0" i="0" kern="1200" dirty="0">
                <a:solidFill>
                  <a:schemeClr val="tx1"/>
                </a:solidFill>
                <a:effectLst/>
                <a:latin typeface="Trebuchet MS" panose="020B0603020202020204" pitchFamily="34" charset="0"/>
                <a:ea typeface="+mn-ea"/>
                <a:cs typeface="+mn-cs"/>
              </a:rPr>
              <a:t> in June 2021 to solicit feedback on this concept and its implications for researchers, publishers and the broader scientific community.</a:t>
            </a:r>
            <a:endParaRPr lang="en-US" dirty="0"/>
          </a:p>
          <a:p>
            <a:endParaRPr lang="en-US" dirty="0"/>
          </a:p>
          <a:p>
            <a:r>
              <a:rPr lang="en-US" sz="1200" b="0" i="0" kern="1200" dirty="0">
                <a:solidFill>
                  <a:schemeClr val="tx1"/>
                </a:solidFill>
                <a:effectLst/>
                <a:latin typeface="Trebuchet MS" panose="020B0603020202020204" pitchFamily="34" charset="0"/>
                <a:ea typeface="+mn-ea"/>
                <a:cs typeface="+mn-cs"/>
              </a:rPr>
              <a:t>This challenge brings together government, medical research communities and data scientists to create data-driven knowledge graphs that consolidate medical scientific data across domains. With an approximately four (4)-month development cycle for the challenge, data scientists will be challenged to develop NLP systems with the ability to identify concepts from a biomedical publication and link them together into relationships to create well-linked and carefully defined knowledge graphs for each publication</a:t>
            </a:r>
          </a:p>
          <a:p>
            <a:endParaRPr lang="en-US" sz="1200" b="0" i="0" kern="1200" dirty="0">
              <a:solidFill>
                <a:schemeClr val="tx1"/>
              </a:solidFill>
              <a:effectLst/>
              <a:latin typeface="Trebuchet MS" panose="020B0603020202020204" pitchFamily="34" charset="0"/>
              <a:ea typeface="+mn-ea"/>
              <a:cs typeface="+mn-cs"/>
            </a:endParaRPr>
          </a:p>
          <a:p>
            <a:r>
              <a:rPr lang="en-US" sz="1200" b="0" i="0" kern="1200" dirty="0">
                <a:solidFill>
                  <a:schemeClr val="tx1"/>
                </a:solidFill>
                <a:effectLst/>
                <a:latin typeface="Trebuchet MS" panose="020B0603020202020204" pitchFamily="34" charset="0"/>
                <a:ea typeface="+mn-ea"/>
                <a:cs typeface="+mn-cs"/>
              </a:rPr>
              <a:t>NCATS will share with the participants an open repository containing abstracts derived from published scientific research articles and knowledge assertions between concepts within these abstracts. The participants will use this data repository to design and train their NLP systems to generate knowledge assertions from the text of abstracts and other short biomedical publication formats</a:t>
            </a:r>
            <a:endParaRPr lang="en-US" dirty="0"/>
          </a:p>
          <a:p>
            <a:endParaRPr lang="en-US" dirty="0"/>
          </a:p>
          <a:p>
            <a:endParaRPr lang="en-US" dirty="0"/>
          </a:p>
          <a:p>
            <a:r>
              <a:rPr lang="en-US" dirty="0"/>
              <a:t>For Named Entity Recognition, we will start from a standard public dataset from the National Center for Biotechnology Information (NCBI), a set of PubMed abstracts annotated by expert labelers that contains specific entity types related to disease. It is distributed in a standard HTML format which can be easily converted into standard IOB tagging using tools distributed with </a:t>
            </a:r>
            <a:r>
              <a:rPr lang="en-US" dirty="0" err="1"/>
              <a:t>NeMo</a:t>
            </a:r>
            <a:r>
              <a:rPr lang="en-US" dirty="0"/>
              <a:t>. An out of the box pipeline in </a:t>
            </a:r>
            <a:r>
              <a:rPr lang="en-US" dirty="0" err="1"/>
              <a:t>NeMo</a:t>
            </a:r>
            <a:r>
              <a:rPr lang="en-US" dirty="0"/>
              <a:t> is available, including an NER </a:t>
            </a:r>
            <a:r>
              <a:rPr lang="en-US" dirty="0" err="1"/>
              <a:t>TextClassification</a:t>
            </a:r>
            <a:r>
              <a:rPr lang="en-US" dirty="0"/>
              <a:t> task and reference configuration demonstrated in a </a:t>
            </a:r>
            <a:r>
              <a:rPr lang="en-US" dirty="0" err="1"/>
              <a:t>Jupyter</a:t>
            </a:r>
            <a:r>
              <a:rPr lang="en-US" dirty="0"/>
              <a:t> notebook and accessible through our NGC </a:t>
            </a:r>
            <a:r>
              <a:rPr lang="en-US" dirty="0" err="1"/>
              <a:t>NeMo</a:t>
            </a:r>
            <a:r>
              <a:rPr lang="en-US" dirty="0"/>
              <a:t> container. It achieves nearly 99% weighted F1 accuracy on this task after fine-tuning for less than 20 minutes on an NVIDIA V100 GPU, as a baseline reference. </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72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our demo of biomedical relation extraction, we focus on the </a:t>
            </a:r>
            <a:r>
              <a:rPr lang="en-US" err="1"/>
              <a:t>ChemProt</a:t>
            </a:r>
            <a:r>
              <a:rPr lang="en-US"/>
              <a:t> from the </a:t>
            </a:r>
            <a:r>
              <a:rPr lang="en-US" err="1"/>
              <a:t>BioCreative</a:t>
            </a:r>
            <a:r>
              <a:rPr lang="en-US"/>
              <a:t> 6 challenge, which c</a:t>
            </a:r>
            <a:r>
              <a:rPr lang="en-US" sz="1200" b="0" i="0" kern="1200">
                <a:solidFill>
                  <a:schemeClr val="tx1"/>
                </a:solidFill>
                <a:effectLst/>
                <a:latin typeface="Trebuchet MS" panose="020B0603020202020204" pitchFamily="34" charset="0"/>
                <a:ea typeface="+mn-ea"/>
                <a:cs typeface="+mn-cs"/>
              </a:rPr>
              <a:t>onsists of about 1800 PubMed abstracts with chemical-protein interactions annotated by a domain expert. Starting from a </a:t>
            </a:r>
            <a:r>
              <a:rPr lang="en-US" sz="1200" b="0" i="0" kern="1200" err="1">
                <a:solidFill>
                  <a:schemeClr val="tx1"/>
                </a:solidFill>
                <a:effectLst/>
                <a:latin typeface="Trebuchet MS" panose="020B0603020202020204" pitchFamily="34" charset="0"/>
                <a:ea typeface="+mn-ea"/>
                <a:cs typeface="+mn-cs"/>
              </a:rPr>
              <a:t>BioMegatron</a:t>
            </a:r>
            <a:r>
              <a:rPr lang="en-US" sz="1200" b="0" i="0" kern="1200">
                <a:solidFill>
                  <a:schemeClr val="tx1"/>
                </a:solidFill>
                <a:effectLst/>
                <a:latin typeface="Trebuchet MS" panose="020B0603020202020204" pitchFamily="34" charset="0"/>
                <a:ea typeface="+mn-ea"/>
                <a:cs typeface="+mn-cs"/>
              </a:rPr>
              <a:t> pre-trained checkpoint, our reference implementation in a </a:t>
            </a:r>
            <a:r>
              <a:rPr lang="en-US" sz="1200" b="0" i="0" kern="1200" err="1">
                <a:solidFill>
                  <a:schemeClr val="tx1"/>
                </a:solidFill>
                <a:effectLst/>
                <a:latin typeface="Trebuchet MS" panose="020B0603020202020204" pitchFamily="34" charset="0"/>
                <a:ea typeface="+mn-ea"/>
                <a:cs typeface="+mn-cs"/>
              </a:rPr>
              <a:t>Jupyter</a:t>
            </a:r>
            <a:r>
              <a:rPr lang="en-US" sz="1200" b="0" i="0" kern="1200">
                <a:solidFill>
                  <a:schemeClr val="tx1"/>
                </a:solidFill>
                <a:effectLst/>
                <a:latin typeface="Trebuchet MS" panose="020B0603020202020204" pitchFamily="34" charset="0"/>
                <a:ea typeface="+mn-ea"/>
                <a:cs typeface="+mn-cs"/>
              </a:rPr>
              <a:t> notebook distributed with </a:t>
            </a:r>
            <a:r>
              <a:rPr lang="en-US" sz="1200" b="0" i="0" kern="1200" err="1">
                <a:solidFill>
                  <a:schemeClr val="tx1"/>
                </a:solidFill>
                <a:effectLst/>
                <a:latin typeface="Trebuchet MS" panose="020B0603020202020204" pitchFamily="34" charset="0"/>
                <a:ea typeface="+mn-ea"/>
                <a:cs typeface="+mn-cs"/>
              </a:rPr>
              <a:t>NeMo</a:t>
            </a:r>
            <a:r>
              <a:rPr lang="en-US" sz="1200" b="0" i="0" kern="1200">
                <a:solidFill>
                  <a:schemeClr val="tx1"/>
                </a:solidFill>
                <a:effectLst/>
                <a:latin typeface="Trebuchet MS" panose="020B0603020202020204" pitchFamily="34" charset="0"/>
                <a:ea typeface="+mn-ea"/>
                <a:cs typeface="+mn-cs"/>
              </a:rPr>
              <a:t> and available in the </a:t>
            </a:r>
            <a:r>
              <a:rPr lang="en-US" sz="1200" b="0" i="0" kern="1200" err="1">
                <a:solidFill>
                  <a:schemeClr val="tx1"/>
                </a:solidFill>
                <a:effectLst/>
                <a:latin typeface="Trebuchet MS" panose="020B0603020202020204" pitchFamily="34" charset="0"/>
                <a:ea typeface="+mn-ea"/>
                <a:cs typeface="+mn-cs"/>
              </a:rPr>
              <a:t>NeMo</a:t>
            </a:r>
            <a:r>
              <a:rPr lang="en-US" sz="1200" b="0" i="0" kern="1200">
                <a:solidFill>
                  <a:schemeClr val="tx1"/>
                </a:solidFill>
                <a:effectLst/>
                <a:latin typeface="Trebuchet MS" panose="020B0603020202020204" pitchFamily="34" charset="0"/>
                <a:ea typeface="+mn-ea"/>
                <a:cs typeface="+mn-cs"/>
              </a:rPr>
              <a:t> NGC container and on our open source </a:t>
            </a:r>
            <a:r>
              <a:rPr lang="en-US" sz="1200" b="0" i="0" kern="1200" err="1">
                <a:solidFill>
                  <a:schemeClr val="tx1"/>
                </a:solidFill>
                <a:effectLst/>
                <a:latin typeface="Trebuchet MS" panose="020B0603020202020204" pitchFamily="34" charset="0"/>
                <a:ea typeface="+mn-ea"/>
                <a:cs typeface="+mn-cs"/>
              </a:rPr>
              <a:t>Github</a:t>
            </a:r>
            <a:r>
              <a:rPr lang="en-US" sz="1200" b="0" i="0" kern="1200">
                <a:solidFill>
                  <a:schemeClr val="tx1"/>
                </a:solidFill>
                <a:effectLst/>
                <a:latin typeface="Trebuchet MS" panose="020B0603020202020204" pitchFamily="34" charset="0"/>
                <a:ea typeface="+mn-ea"/>
                <a:cs typeface="+mn-cs"/>
              </a:rPr>
              <a:t> repository, performs a multi-label classification task for each of 5 defined relationships between entities and achieved a weighted average F1 score of about 90% after 30 minutes of fine-tuning on an NVIDIA A100 GPU.</a:t>
            </a:r>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idea is to coax the model to align like synonyms in the embedding space, such that, as an example, all relevant synonyms for Coronavirus infection (for example Vitamin C, ascorbic acid, one of dozens of brand names for supplements if desired), are clustered and can therefore be easily extracted with the entity ID. The technique can be applied to any arbitrary BERT model, such as </a:t>
            </a:r>
            <a:r>
              <a:rPr lang="en-US" dirty="0" err="1"/>
              <a:t>PubMedBERT</a:t>
            </a:r>
            <a:r>
              <a:rPr lang="en-US" dirty="0"/>
              <a:t> or </a:t>
            </a:r>
            <a:r>
              <a:rPr lang="en-US" dirty="0" err="1"/>
              <a:t>BioMegatron</a:t>
            </a:r>
            <a:r>
              <a:rPr lang="en-US" dirty="0"/>
              <a:t>. The idea behind self-alignment pre-training combines sampling “hard pairs”, that is, those entities which have the same entity ID but are far away from each other in the embedding space. A multi-similarity loss is then used to coax each mini-batch to align those pairs in the embeddings.</a:t>
            </a:r>
          </a:p>
          <a:p>
            <a:endParaRPr lang="en-US" dirty="0"/>
          </a:p>
          <a:p>
            <a:r>
              <a:rPr lang="en-US" dirty="0" err="1"/>
              <a:t>LitCoin</a:t>
            </a:r>
            <a:r>
              <a:rPr lang="en-US" dirty="0"/>
              <a:t> challenge:</a:t>
            </a:r>
          </a:p>
          <a:p>
            <a:r>
              <a:rPr lang="en-US" dirty="0">
                <a:latin typeface="Trebuchet MS"/>
              </a:rPr>
              <a:t>Joint sponsorship from the National Center for Advancing Translational Sciences (NCATS), the National Center for </a:t>
            </a:r>
            <a:r>
              <a:rPr lang="en-US" dirty="0" err="1">
                <a:latin typeface="Trebuchet MS"/>
              </a:rPr>
              <a:t>BioTechnology</a:t>
            </a:r>
            <a:r>
              <a:rPr lang="en-US" dirty="0">
                <a:latin typeface="Trebuchet MS"/>
              </a:rPr>
              <a:t> Information (NCBI), and the NASA Tournament Lab.</a:t>
            </a:r>
            <a:endParaRPr lang="en-US" dirty="0"/>
          </a:p>
          <a:p>
            <a:r>
              <a:rPr lang="en-US" dirty="0">
                <a:latin typeface="Trebuchet MS"/>
              </a:rPr>
              <a:t>Explicit goal to improve linkages and maps relating scientific discoveries in literature, targeting knowledge graphs and open data repositories used to identify gaps and accelerate medical/biomedical research.</a:t>
            </a:r>
          </a:p>
          <a:p>
            <a:endParaRPr lang="en-US" dirty="0">
              <a:latin typeface="Trebuchet MS"/>
            </a:endParaRPr>
          </a:p>
          <a:p>
            <a:r>
              <a:rPr lang="en-US" dirty="0">
                <a:latin typeface="Trebuchet MS"/>
              </a:rPr>
              <a:t>Two parts</a:t>
            </a:r>
          </a:p>
          <a:p>
            <a:pPr lvl="1"/>
            <a:r>
              <a:rPr lang="en-US" dirty="0"/>
              <a:t>Phase 1: November 9, 2021 – December 23, 2021</a:t>
            </a:r>
          </a:p>
          <a:p>
            <a:pPr lvl="2"/>
            <a:r>
              <a:rPr lang="en-US" dirty="0"/>
              <a:t>Given an abstract, find all nodes (biomedical entities) corresponding to a </a:t>
            </a:r>
            <a:r>
              <a:rPr lang="en-US" dirty="0">
                <a:hlinkClick r:id="rId3"/>
              </a:rPr>
              <a:t>BioLink Model </a:t>
            </a:r>
            <a:r>
              <a:rPr lang="en-US" dirty="0"/>
              <a:t>category (extensive python library support </a:t>
            </a:r>
            <a:r>
              <a:rPr lang="en-US" dirty="0">
                <a:hlinkClick r:id="rId4"/>
              </a:rPr>
              <a:t>here</a:t>
            </a:r>
            <a:r>
              <a:rPr lang="en-US" dirty="0"/>
              <a:t>).</a:t>
            </a:r>
          </a:p>
          <a:p>
            <a:pPr lvl="2"/>
            <a:r>
              <a:rPr lang="en-US" dirty="0">
                <a:latin typeface="Trebuchet MS"/>
              </a:rPr>
              <a:t>NER + link to concept ontology, uniquely identified as one and only one of</a:t>
            </a:r>
          </a:p>
          <a:p>
            <a:pPr lvl="3"/>
            <a:r>
              <a:rPr lang="en-US" dirty="0" err="1">
                <a:latin typeface="Trebuchet MS"/>
              </a:rPr>
              <a:t>DiseaseOrPhenotypicFeature</a:t>
            </a:r>
            <a:r>
              <a:rPr lang="en-US" dirty="0">
                <a:latin typeface="Trebuchet MS"/>
              </a:rPr>
              <a:t>, </a:t>
            </a:r>
            <a:r>
              <a:rPr lang="en-US" dirty="0" err="1">
                <a:latin typeface="Trebuchet MS"/>
              </a:rPr>
              <a:t>ChemicalEntity</a:t>
            </a:r>
            <a:r>
              <a:rPr lang="en-US" dirty="0">
                <a:latin typeface="Trebuchet MS"/>
              </a:rPr>
              <a:t>, </a:t>
            </a:r>
            <a:r>
              <a:rPr lang="en-US" dirty="0" err="1">
                <a:latin typeface="Trebuchet MS"/>
              </a:rPr>
              <a:t>OrganismTaxon</a:t>
            </a:r>
            <a:r>
              <a:rPr lang="en-US" dirty="0">
                <a:latin typeface="Trebuchet MS"/>
              </a:rPr>
              <a:t>, </a:t>
            </a:r>
            <a:r>
              <a:rPr lang="en-US" dirty="0" err="1">
                <a:latin typeface="Trebuchet MS"/>
              </a:rPr>
              <a:t>GeneOrGeneProduct</a:t>
            </a:r>
            <a:r>
              <a:rPr lang="en-US" dirty="0">
                <a:latin typeface="Trebuchet MS"/>
              </a:rPr>
              <a:t>, </a:t>
            </a:r>
            <a:r>
              <a:rPr lang="en-US" dirty="0" err="1">
                <a:latin typeface="Trebuchet MS"/>
              </a:rPr>
              <a:t>SequenceVariant</a:t>
            </a:r>
            <a:r>
              <a:rPr lang="en-US" dirty="0">
                <a:latin typeface="Trebuchet MS"/>
              </a:rPr>
              <a:t>, </a:t>
            </a:r>
            <a:r>
              <a:rPr lang="en-US" dirty="0" err="1">
                <a:latin typeface="Trebuchet MS"/>
              </a:rPr>
              <a:t>CellLine</a:t>
            </a:r>
            <a:endParaRPr lang="en-US" dirty="0">
              <a:latin typeface="Trebuchet MS"/>
            </a:endParaRPr>
          </a:p>
          <a:p>
            <a:pPr lvl="2"/>
            <a:r>
              <a:rPr lang="en-US" dirty="0">
                <a:latin typeface="Trebuchet MS"/>
              </a:rPr>
              <a:t>Provided training dataset of abstracts (including metadata, PubMed ID, title), entities (structured as offset begin/end positions, types, ontology linkages)</a:t>
            </a:r>
          </a:p>
          <a:p>
            <a:pPr lvl="2"/>
            <a:r>
              <a:rPr lang="en-US" dirty="0">
                <a:latin typeface="Trebuchet MS"/>
              </a:rPr>
              <a:t>Ontology linkages (used in Phase 2) from NCBI Gene, MEDIC (MESH + OMIM), MESH, RS# in </a:t>
            </a:r>
            <a:r>
              <a:rPr lang="en-US" dirty="0" err="1">
                <a:latin typeface="Trebuchet MS"/>
              </a:rPr>
              <a:t>dbSNP</a:t>
            </a:r>
            <a:r>
              <a:rPr lang="en-US" dirty="0">
                <a:latin typeface="Trebuchet MS"/>
              </a:rPr>
              <a:t>, NCBI Taxonomy, and </a:t>
            </a:r>
            <a:r>
              <a:rPr lang="en-US" dirty="0" err="1">
                <a:latin typeface="Trebuchet MS"/>
              </a:rPr>
              <a:t>Cellosaurus</a:t>
            </a:r>
            <a:r>
              <a:rPr lang="en-US" dirty="0">
                <a:latin typeface="Trebuchet MS"/>
              </a:rPr>
              <a:t> for each of the types indicated above, respectively.</a:t>
            </a:r>
          </a:p>
          <a:p>
            <a:pPr marL="2743200" lvl="3" indent="0">
              <a:buNone/>
            </a:pPr>
            <a:endParaRPr lang="en-US" dirty="0"/>
          </a:p>
          <a:p>
            <a:pPr lvl="1"/>
            <a:r>
              <a:rPr lang="en-US" dirty="0"/>
              <a:t>Phase 2: December 27, 2021 – February 28, 2022</a:t>
            </a:r>
          </a:p>
          <a:p>
            <a:pPr lvl="2"/>
            <a:r>
              <a:rPr lang="en-US" dirty="0">
                <a:latin typeface="Trebuchet MS"/>
              </a:rPr>
              <a:t>Given an abstract and extracted nodes, find all relationships between nodes corresponding to a </a:t>
            </a:r>
            <a:r>
              <a:rPr lang="en-US" dirty="0" err="1">
                <a:latin typeface="Trebuchet MS"/>
              </a:rPr>
              <a:t>BioLink</a:t>
            </a:r>
            <a:r>
              <a:rPr lang="en-US" dirty="0">
                <a:latin typeface="Trebuchet MS"/>
              </a:rPr>
              <a:t> Model Predicate. </a:t>
            </a:r>
          </a:p>
          <a:p>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56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7" name="Google Shape;232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1" name="Google Shape;23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stretch>
            <a:fillRect/>
          </a:stretch>
        </p:blipFill>
        <p:spPr>
          <a:xfrm>
            <a:off x="0" y="0"/>
            <a:ext cx="36576000" cy="20574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144823" y="326616"/>
            <a:ext cx="8012077" cy="2760361"/>
          </a:xfrm>
          <a:prstGeom prst="rect">
            <a:avLst/>
          </a:prstGeom>
        </p:spPr>
      </p:pic>
      <p:sp>
        <p:nvSpPr>
          <p:cNvPr id="2" name="Title 1"/>
          <p:cNvSpPr>
            <a:spLocks noGrp="1"/>
          </p:cNvSpPr>
          <p:nvPr>
            <p:ph type="ctrTitle" hasCustomPrompt="1"/>
          </p:nvPr>
        </p:nvSpPr>
        <p:spPr>
          <a:xfrm>
            <a:off x="1371600" y="13898880"/>
            <a:ext cx="27432000" cy="4937760"/>
          </a:xfrm>
        </p:spPr>
        <p:txBody>
          <a:bodyPr anchor="b">
            <a:normAutofit/>
          </a:bodyPr>
          <a:lstStyle>
            <a:lvl1pPr algn="l">
              <a:defRPr sz="8000" b="1" cap="all" baseline="0">
                <a:solidFill>
                  <a:schemeClr val="tx1"/>
                </a:solidFill>
                <a:latin typeface="Trebuchet MS" panose="020B060302020202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371600" y="18793968"/>
            <a:ext cx="27432000" cy="1703832"/>
          </a:xfrm>
          <a:prstGeom prst="rect">
            <a:avLst/>
          </a:prstGeom>
        </p:spPr>
        <p:txBody>
          <a:bodyPr>
            <a:normAutofit/>
          </a:bodyPr>
          <a:lstStyle>
            <a:lvl1pPr marL="0" indent="0" algn="l">
              <a:buNone/>
              <a:defRPr sz="5400" cap="all" baseline="0">
                <a:latin typeface="Trebuchet MS" panose="020B0603020202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EDIT MASTER SUBTITLE STYLE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354693-2E9A-4F5F-B2BB-0B739178CC0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4360985"/>
            <a:ext cx="15773400" cy="3365695"/>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769924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ING_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017E88-9B34-4B2D-8634-7EA27A324016}"/>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4360985"/>
            <a:ext cx="15773400" cy="3365695"/>
          </a:xfrm>
        </p:spPr>
        <p:txBody>
          <a:bodyPr/>
          <a:lstStyle>
            <a:lvl1pPr algn="l">
              <a:defRPr b="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7699248"/>
            <a:ext cx="15773400" cy="1408176"/>
          </a:xfrm>
          <a:prstGeom prst="rect">
            <a:avLst/>
          </a:prstGeom>
        </p:spPr>
        <p:txBody>
          <a:bodyPr/>
          <a:lstStyle>
            <a:lvl1pPr marL="0" indent="0" algn="l">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891AFBFB-7230-4650-A3D8-E5302E294D0D}"/>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No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4C8206-DC22-439A-9730-20E926F35A4D}"/>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5134708"/>
            <a:ext cx="15773400" cy="3369212"/>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514600" y="9052560"/>
            <a:ext cx="15773400" cy="9482328"/>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a:extLst>
              <a:ext uri="{FF2B5EF4-FFF2-40B4-BE49-F238E27FC236}">
                <a16:creationId xmlns:a16="http://schemas.microsoft.com/office/drawing/2014/main" id="{E76EA611-D71C-44D5-B360-FD280D95C9F7}"/>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Right - Title,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5E6B5-C259-4ACD-9F7F-0FF27E34F45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6611815"/>
            <a:ext cx="15773400" cy="3812345"/>
          </a:xfrm>
        </p:spPr>
        <p:txBody>
          <a:bodyPr/>
          <a:lstStyle>
            <a:lvl1pPr algn="l">
              <a:defRPr>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1039672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496B2F56-001D-408D-98C3-78FC97117CF7}"/>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Right -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26995-7330-4D09-9966-55688D678A3F}"/>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Title 1"/>
          <p:cNvSpPr>
            <a:spLocks noGrp="1"/>
          </p:cNvSpPr>
          <p:nvPr>
            <p:ph type="title"/>
          </p:nvPr>
        </p:nvSpPr>
        <p:spPr>
          <a:xfrm>
            <a:off x="2514600" y="7623810"/>
            <a:ext cx="15773400" cy="5326380"/>
          </a:xfrm>
        </p:spPr>
        <p:txBody>
          <a:bodyPr anchor="ctr"/>
          <a:lstStyle>
            <a:lvl1pPr algn="l">
              <a:defRPr>
                <a:solidFill>
                  <a:schemeClr val="bg1"/>
                </a:solidFill>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A7E551FC-DBC3-4CCE-989F-FC778C3E9819}"/>
              </a:ext>
            </a:extLst>
          </p:cNvPr>
          <p:cNvSpPr>
            <a:spLocks noGrp="1"/>
          </p:cNvSpPr>
          <p:nvPr>
            <p:ph type="pic" sz="quarter" idx="12"/>
          </p:nvPr>
        </p:nvSpPr>
        <p:spPr>
          <a:xfrm>
            <a:off x="20162837"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nouncin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08275B-263B-4C06-A165-8EA47A33A3C5}"/>
              </a:ext>
            </a:extLst>
          </p:cNvPr>
          <p:cNvSpPr>
            <a:spLocks noGrp="1"/>
          </p:cNvSpPr>
          <p:nvPr>
            <p:ph type="title"/>
          </p:nvPr>
        </p:nvSpPr>
        <p:spPr>
          <a:xfrm>
            <a:off x="2514600" y="6921305"/>
            <a:ext cx="15773400" cy="3365695"/>
          </a:xfrm>
        </p:spPr>
        <p:txBody>
          <a:bodyPr/>
          <a:lstStyle>
            <a:lvl1pPr algn="l">
              <a:defRPr>
                <a:solidFill>
                  <a:schemeClr val="bg1"/>
                </a:solidFill>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50CFC778-D025-4570-A36E-654183602B4A}"/>
              </a:ext>
            </a:extLst>
          </p:cNvPr>
          <p:cNvSpPr>
            <a:spLocks noGrp="1"/>
          </p:cNvSpPr>
          <p:nvPr>
            <p:ph idx="1"/>
          </p:nvPr>
        </p:nvSpPr>
        <p:spPr>
          <a:xfrm>
            <a:off x="2514600" y="11612880"/>
            <a:ext cx="15773400" cy="7772400"/>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F288311C-8555-4A2A-8A2A-23699F06423F}"/>
              </a:ext>
            </a:extLst>
          </p:cNvPr>
          <p:cNvSpPr>
            <a:spLocks noGrp="1"/>
          </p:cNvSpPr>
          <p:nvPr>
            <p:ph type="body" sz="quarter" idx="10"/>
          </p:nvPr>
        </p:nvSpPr>
        <p:spPr>
          <a:xfrm>
            <a:off x="2514600" y="10259568"/>
            <a:ext cx="15773400"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479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0" name="Picture Placeholder 2">
            <a:extLst>
              <a:ext uri="{FF2B5EF4-FFF2-40B4-BE49-F238E27FC236}">
                <a16:creationId xmlns:a16="http://schemas.microsoft.com/office/drawing/2014/main" id="{5E8132DD-94A4-4194-AEE5-6AE72F0FA7C3}"/>
              </a:ext>
            </a:extLst>
          </p:cNvPr>
          <p:cNvSpPr>
            <a:spLocks noGrp="1"/>
          </p:cNvSpPr>
          <p:nvPr>
            <p:ph type="pic" sz="quarter" idx="11"/>
          </p:nvPr>
        </p:nvSpPr>
        <p:spPr>
          <a:xfrm>
            <a:off x="1379567" y="5006604"/>
            <a:ext cx="33794700" cy="12649571"/>
          </a:xfrm>
          <a:prstGeom prst="rect">
            <a:avLst/>
          </a:prstGeom>
          <a:solidFill>
            <a:schemeClr val="tx1">
              <a:lumMod val="95000"/>
            </a:schemeClr>
          </a:solidFill>
          <a:ln w="19050">
            <a:noFill/>
          </a:ln>
        </p:spPr>
        <p:txBody>
          <a:bodyPr tIns="40233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 name="SmartArt Placeholder 11">
            <a:extLst>
              <a:ext uri="{FF2B5EF4-FFF2-40B4-BE49-F238E27FC236}">
                <a16:creationId xmlns:a16="http://schemas.microsoft.com/office/drawing/2014/main" id="{0227B234-C360-4C30-89DD-8E05E357C0E5}"/>
              </a:ext>
            </a:extLst>
          </p:cNvPr>
          <p:cNvSpPr>
            <a:spLocks noGrp="1"/>
          </p:cNvSpPr>
          <p:nvPr>
            <p:ph type="dgm" sz="quarter" idx="15"/>
          </p:nvPr>
        </p:nvSpPr>
        <p:spPr>
          <a:xfrm>
            <a:off x="1378043" y="5006605"/>
            <a:ext cx="33796224" cy="5758378"/>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 name="Text Placeholder 7">
            <a:extLst>
              <a:ext uri="{FF2B5EF4-FFF2-40B4-BE49-F238E27FC236}">
                <a16:creationId xmlns:a16="http://schemas.microsoft.com/office/drawing/2014/main" id="{C73312CA-E354-4234-A3A9-6A1860CD81E5}"/>
              </a:ext>
            </a:extLst>
          </p:cNvPr>
          <p:cNvSpPr>
            <a:spLocks noGrp="1"/>
          </p:cNvSpPr>
          <p:nvPr>
            <p:ph type="body" sz="quarter" idx="12" hasCustomPrompt="1"/>
          </p:nvPr>
        </p:nvSpPr>
        <p:spPr>
          <a:xfrm>
            <a:off x="8191500" y="5372232"/>
            <a:ext cx="201930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56DF57D9-1DCE-4182-9ADF-99EE932D4503}"/>
              </a:ext>
            </a:extLst>
          </p:cNvPr>
          <p:cNvSpPr>
            <a:spLocks noGrp="1"/>
          </p:cNvSpPr>
          <p:nvPr>
            <p:ph type="body" sz="quarter" idx="13"/>
          </p:nvPr>
        </p:nvSpPr>
        <p:spPr>
          <a:xfrm>
            <a:off x="8191500" y="5914094"/>
            <a:ext cx="201930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79EE2B2-E20B-4FDA-A68F-CC4C6FB2BF08}"/>
              </a:ext>
            </a:extLst>
          </p:cNvPr>
          <p:cNvSpPr>
            <a:spLocks noGrp="1"/>
          </p:cNvSpPr>
          <p:nvPr>
            <p:ph type="pic" sz="quarter" idx="16"/>
          </p:nvPr>
        </p:nvSpPr>
        <p:spPr>
          <a:xfrm>
            <a:off x="18539179" y="5006604"/>
            <a:ext cx="1663205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65F457FF-335F-4F48-B4CA-215F7B7404F5}"/>
              </a:ext>
            </a:extLst>
          </p:cNvPr>
          <p:cNvSpPr>
            <a:spLocks noGrp="1"/>
          </p:cNvSpPr>
          <p:nvPr>
            <p:ph type="pic" sz="quarter" idx="11"/>
          </p:nvPr>
        </p:nvSpPr>
        <p:spPr>
          <a:xfrm>
            <a:off x="1373306" y="5006604"/>
            <a:ext cx="1666351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8" name="SmartArt Placeholder 11">
            <a:extLst>
              <a:ext uri="{FF2B5EF4-FFF2-40B4-BE49-F238E27FC236}">
                <a16:creationId xmlns:a16="http://schemas.microsoft.com/office/drawing/2014/main" id="{08AC85EA-01EB-45A7-B9C1-A5E0BE8F1E90}"/>
              </a:ext>
            </a:extLst>
          </p:cNvPr>
          <p:cNvSpPr>
            <a:spLocks noGrp="1"/>
          </p:cNvSpPr>
          <p:nvPr>
            <p:ph type="dgm" sz="quarter" idx="15"/>
          </p:nvPr>
        </p:nvSpPr>
        <p:spPr>
          <a:xfrm>
            <a:off x="1373306" y="5006604"/>
            <a:ext cx="1666351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9" name="Text Placeholder 7">
            <a:extLst>
              <a:ext uri="{FF2B5EF4-FFF2-40B4-BE49-F238E27FC236}">
                <a16:creationId xmlns:a16="http://schemas.microsoft.com/office/drawing/2014/main" id="{C7E1AEBE-EE5B-4489-B426-C1F60E9C11F7}"/>
              </a:ext>
            </a:extLst>
          </p:cNvPr>
          <p:cNvSpPr>
            <a:spLocks noGrp="1"/>
          </p:cNvSpPr>
          <p:nvPr>
            <p:ph type="body" sz="quarter" idx="12" hasCustomPrompt="1"/>
          </p:nvPr>
        </p:nvSpPr>
        <p:spPr>
          <a:xfrm>
            <a:off x="2194760"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0" name="Text Placeholder 7">
            <a:extLst>
              <a:ext uri="{FF2B5EF4-FFF2-40B4-BE49-F238E27FC236}">
                <a16:creationId xmlns:a16="http://schemas.microsoft.com/office/drawing/2014/main" id="{4047F9F0-2E19-4457-9188-C66777842C1C}"/>
              </a:ext>
            </a:extLst>
          </p:cNvPr>
          <p:cNvSpPr>
            <a:spLocks noGrp="1"/>
          </p:cNvSpPr>
          <p:nvPr>
            <p:ph type="body" sz="quarter" idx="13"/>
          </p:nvPr>
        </p:nvSpPr>
        <p:spPr>
          <a:xfrm>
            <a:off x="2194760"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1" name="SmartArt Placeholder 11">
            <a:extLst>
              <a:ext uri="{FF2B5EF4-FFF2-40B4-BE49-F238E27FC236}">
                <a16:creationId xmlns:a16="http://schemas.microsoft.com/office/drawing/2014/main" id="{A8280791-C088-46C6-A78E-9FCB5307DB23}"/>
              </a:ext>
            </a:extLst>
          </p:cNvPr>
          <p:cNvSpPr>
            <a:spLocks noGrp="1"/>
          </p:cNvSpPr>
          <p:nvPr>
            <p:ph type="dgm" sz="quarter" idx="17"/>
          </p:nvPr>
        </p:nvSpPr>
        <p:spPr>
          <a:xfrm>
            <a:off x="18539179" y="5006604"/>
            <a:ext cx="1663205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2" name="Text Placeholder 7">
            <a:extLst>
              <a:ext uri="{FF2B5EF4-FFF2-40B4-BE49-F238E27FC236}">
                <a16:creationId xmlns:a16="http://schemas.microsoft.com/office/drawing/2014/main" id="{C28D4A87-4457-440E-9073-EF5567FF7B16}"/>
              </a:ext>
            </a:extLst>
          </p:cNvPr>
          <p:cNvSpPr>
            <a:spLocks noGrp="1"/>
          </p:cNvSpPr>
          <p:nvPr>
            <p:ph type="body" sz="quarter" idx="18" hasCustomPrompt="1"/>
          </p:nvPr>
        </p:nvSpPr>
        <p:spPr>
          <a:xfrm>
            <a:off x="19363447"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F7D23FE3-B77F-4D8D-B2E0-A184DFB05559}"/>
              </a:ext>
            </a:extLst>
          </p:cNvPr>
          <p:cNvSpPr>
            <a:spLocks noGrp="1"/>
          </p:cNvSpPr>
          <p:nvPr>
            <p:ph type="body" sz="quarter" idx="19"/>
          </p:nvPr>
        </p:nvSpPr>
        <p:spPr>
          <a:xfrm>
            <a:off x="19363447"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anel - Al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2" name="Picture Placeholder 2">
            <a:extLst>
              <a:ext uri="{FF2B5EF4-FFF2-40B4-BE49-F238E27FC236}">
                <a16:creationId xmlns:a16="http://schemas.microsoft.com/office/drawing/2014/main" id="{D2E7753D-B83F-413E-A504-14D0B156B0E9}"/>
              </a:ext>
            </a:extLst>
          </p:cNvPr>
          <p:cNvSpPr>
            <a:spLocks noGrp="1"/>
          </p:cNvSpPr>
          <p:nvPr>
            <p:ph type="pic" sz="quarter" idx="11"/>
          </p:nvPr>
        </p:nvSpPr>
        <p:spPr>
          <a:xfrm>
            <a:off x="1379023" y="5006604"/>
            <a:ext cx="2234545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5B77E30D-FE16-4A40-A470-7F32A02D23B6}"/>
              </a:ext>
            </a:extLst>
          </p:cNvPr>
          <p:cNvSpPr>
            <a:spLocks noGrp="1"/>
          </p:cNvSpPr>
          <p:nvPr>
            <p:ph type="pic" sz="quarter" idx="24"/>
          </p:nvPr>
        </p:nvSpPr>
        <p:spPr>
          <a:xfrm>
            <a:off x="2425234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4" name="SmartArt Placeholder 11">
            <a:extLst>
              <a:ext uri="{FF2B5EF4-FFF2-40B4-BE49-F238E27FC236}">
                <a16:creationId xmlns:a16="http://schemas.microsoft.com/office/drawing/2014/main" id="{190CB6EC-F56D-4A1D-A688-BB87EF384149}"/>
              </a:ext>
            </a:extLst>
          </p:cNvPr>
          <p:cNvSpPr>
            <a:spLocks noGrp="1"/>
          </p:cNvSpPr>
          <p:nvPr>
            <p:ph type="dgm" sz="quarter" idx="25"/>
          </p:nvPr>
        </p:nvSpPr>
        <p:spPr>
          <a:xfrm>
            <a:off x="2425234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5" name="Text Placeholder 7">
            <a:extLst>
              <a:ext uri="{FF2B5EF4-FFF2-40B4-BE49-F238E27FC236}">
                <a16:creationId xmlns:a16="http://schemas.microsoft.com/office/drawing/2014/main" id="{DAAD9737-AD85-46F7-822A-483F8A5E0AFE}"/>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6" name="Text Placeholder 7">
            <a:extLst>
              <a:ext uri="{FF2B5EF4-FFF2-40B4-BE49-F238E27FC236}">
                <a16:creationId xmlns:a16="http://schemas.microsoft.com/office/drawing/2014/main" id="{64FC5BC4-DB80-425A-99DB-F8875832F766}"/>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7" name="SmartArt Placeholder 11">
            <a:extLst>
              <a:ext uri="{FF2B5EF4-FFF2-40B4-BE49-F238E27FC236}">
                <a16:creationId xmlns:a16="http://schemas.microsoft.com/office/drawing/2014/main" id="{C3A8D476-6557-44E2-B00D-4A539E0FD24C}"/>
              </a:ext>
            </a:extLst>
          </p:cNvPr>
          <p:cNvSpPr>
            <a:spLocks noGrp="1"/>
          </p:cNvSpPr>
          <p:nvPr>
            <p:ph type="dgm" sz="quarter" idx="15"/>
          </p:nvPr>
        </p:nvSpPr>
        <p:spPr>
          <a:xfrm>
            <a:off x="1379023" y="5006604"/>
            <a:ext cx="2234545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8" name="Text Placeholder 7">
            <a:extLst>
              <a:ext uri="{FF2B5EF4-FFF2-40B4-BE49-F238E27FC236}">
                <a16:creationId xmlns:a16="http://schemas.microsoft.com/office/drawing/2014/main" id="{974F7C71-5605-4EF7-950D-A69B60AB3858}"/>
              </a:ext>
            </a:extLst>
          </p:cNvPr>
          <p:cNvSpPr>
            <a:spLocks noGrp="1"/>
          </p:cNvSpPr>
          <p:nvPr>
            <p:ph type="body" sz="quarter" idx="12" hasCustomPrompt="1"/>
          </p:nvPr>
        </p:nvSpPr>
        <p:spPr>
          <a:xfrm>
            <a:off x="4789641" y="5372232"/>
            <a:ext cx="1572768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9" name="Text Placeholder 7">
            <a:extLst>
              <a:ext uri="{FF2B5EF4-FFF2-40B4-BE49-F238E27FC236}">
                <a16:creationId xmlns:a16="http://schemas.microsoft.com/office/drawing/2014/main" id="{08B59879-7421-44E2-91E9-6221CBBFD838}"/>
              </a:ext>
            </a:extLst>
          </p:cNvPr>
          <p:cNvSpPr>
            <a:spLocks noGrp="1"/>
          </p:cNvSpPr>
          <p:nvPr>
            <p:ph type="body" sz="quarter" idx="13"/>
          </p:nvPr>
        </p:nvSpPr>
        <p:spPr>
          <a:xfrm>
            <a:off x="4789641" y="5914094"/>
            <a:ext cx="1572768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40236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D889FE5-104D-477E-9A3B-54E9F23EA9FD}"/>
              </a:ext>
            </a:extLst>
          </p:cNvPr>
          <p:cNvSpPr>
            <a:spLocks noGrp="1"/>
          </p:cNvSpPr>
          <p:nvPr>
            <p:ph type="pic" sz="quarter" idx="24"/>
          </p:nvPr>
        </p:nvSpPr>
        <p:spPr>
          <a:xfrm>
            <a:off x="2425234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7" name="SmartArt Placeholder 11">
            <a:extLst>
              <a:ext uri="{FF2B5EF4-FFF2-40B4-BE49-F238E27FC236}">
                <a16:creationId xmlns:a16="http://schemas.microsoft.com/office/drawing/2014/main" id="{AB08C995-FAD9-4EB7-AC7F-15F18C56C8C4}"/>
              </a:ext>
            </a:extLst>
          </p:cNvPr>
          <p:cNvSpPr>
            <a:spLocks noGrp="1"/>
          </p:cNvSpPr>
          <p:nvPr>
            <p:ph type="dgm" sz="quarter" idx="25"/>
          </p:nvPr>
        </p:nvSpPr>
        <p:spPr>
          <a:xfrm>
            <a:off x="2425234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8" name="Text Placeholder 7">
            <a:extLst>
              <a:ext uri="{FF2B5EF4-FFF2-40B4-BE49-F238E27FC236}">
                <a16:creationId xmlns:a16="http://schemas.microsoft.com/office/drawing/2014/main" id="{D85915D9-7D16-4909-A2E8-78399D1F1910}"/>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9992BCBE-092E-407C-9DE4-669DA00E5EFA}"/>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06F207AC-CA8E-433B-96C7-B19B3A998845}"/>
              </a:ext>
            </a:extLst>
          </p:cNvPr>
          <p:cNvSpPr>
            <a:spLocks noGrp="1"/>
          </p:cNvSpPr>
          <p:nvPr>
            <p:ph type="pic" sz="quarter" idx="20"/>
          </p:nvPr>
        </p:nvSpPr>
        <p:spPr>
          <a:xfrm>
            <a:off x="1281568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76888FEB-213D-42FE-A948-63956E02BB9B}"/>
              </a:ext>
            </a:extLst>
          </p:cNvPr>
          <p:cNvSpPr>
            <a:spLocks noGrp="1"/>
          </p:cNvSpPr>
          <p:nvPr>
            <p:ph type="dgm" sz="quarter" idx="21"/>
          </p:nvPr>
        </p:nvSpPr>
        <p:spPr>
          <a:xfrm>
            <a:off x="1281568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C96E6105-85B7-4E7A-A54A-D38F411EBA3A}"/>
              </a:ext>
            </a:extLst>
          </p:cNvPr>
          <p:cNvSpPr>
            <a:spLocks noGrp="1"/>
          </p:cNvSpPr>
          <p:nvPr>
            <p:ph type="body" sz="quarter" idx="22" hasCustomPrompt="1"/>
          </p:nvPr>
        </p:nvSpPr>
        <p:spPr>
          <a:xfrm>
            <a:off x="13251270"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0FE6E113-547B-431F-B972-0BA53F8DA68A}"/>
              </a:ext>
            </a:extLst>
          </p:cNvPr>
          <p:cNvSpPr>
            <a:spLocks noGrp="1"/>
          </p:cNvSpPr>
          <p:nvPr>
            <p:ph type="body" sz="quarter" idx="23"/>
          </p:nvPr>
        </p:nvSpPr>
        <p:spPr>
          <a:xfrm>
            <a:off x="13251270"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EEA0FB99-763B-4309-9D54-43CD80B19DC6}"/>
              </a:ext>
            </a:extLst>
          </p:cNvPr>
          <p:cNvSpPr>
            <a:spLocks noGrp="1"/>
          </p:cNvSpPr>
          <p:nvPr>
            <p:ph type="pic" sz="quarter" idx="11"/>
          </p:nvPr>
        </p:nvSpPr>
        <p:spPr>
          <a:xfrm>
            <a:off x="1379022" y="5006604"/>
            <a:ext cx="10908792"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3E8207E7-A9F8-41BC-B60A-17999DC7949F}"/>
              </a:ext>
            </a:extLst>
          </p:cNvPr>
          <p:cNvSpPr>
            <a:spLocks noGrp="1"/>
          </p:cNvSpPr>
          <p:nvPr>
            <p:ph type="dgm" sz="quarter" idx="15"/>
          </p:nvPr>
        </p:nvSpPr>
        <p:spPr>
          <a:xfrm>
            <a:off x="1379022" y="5006604"/>
            <a:ext cx="10908792"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C2F28608-DC62-4543-B527-6600164E8897}"/>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7D8D8376-C802-4D1C-801E-D786E3BB357A}"/>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02560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2514600" y="4846320"/>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an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9949094" y="5006604"/>
            <a:ext cx="8087728"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9949094" y="5018278"/>
            <a:ext cx="8087728"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27114414" y="5006604"/>
            <a:ext cx="8046720"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27114414" y="5018278"/>
            <a:ext cx="8046720"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8" name="Text Placeholder 7">
            <a:extLst>
              <a:ext uri="{FF2B5EF4-FFF2-40B4-BE49-F238E27FC236}">
                <a16:creationId xmlns:a16="http://schemas.microsoft.com/office/drawing/2014/main" id="{1DD9C474-1B5B-43B1-B695-ABE0F631CBA9}"/>
              </a:ext>
            </a:extLst>
          </p:cNvPr>
          <p:cNvSpPr>
            <a:spLocks noGrp="1"/>
          </p:cNvSpPr>
          <p:nvPr>
            <p:ph type="body" sz="quarter" idx="26" hasCustomPrompt="1"/>
          </p:nvPr>
        </p:nvSpPr>
        <p:spPr>
          <a:xfrm>
            <a:off x="2750556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9" name="Text Placeholder 7">
            <a:extLst>
              <a:ext uri="{FF2B5EF4-FFF2-40B4-BE49-F238E27FC236}">
                <a16:creationId xmlns:a16="http://schemas.microsoft.com/office/drawing/2014/main" id="{02D8B938-9148-4FC2-B70C-498719BC1579}"/>
              </a:ext>
            </a:extLst>
          </p:cNvPr>
          <p:cNvSpPr>
            <a:spLocks noGrp="1"/>
          </p:cNvSpPr>
          <p:nvPr>
            <p:ph type="body" sz="quarter" idx="27"/>
          </p:nvPr>
        </p:nvSpPr>
        <p:spPr>
          <a:xfrm>
            <a:off x="2750556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16566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anel-AL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20" name="Picture Placeholder 2">
            <a:extLst>
              <a:ext uri="{FF2B5EF4-FFF2-40B4-BE49-F238E27FC236}">
                <a16:creationId xmlns:a16="http://schemas.microsoft.com/office/drawing/2014/main" id="{788F3AFA-0429-4497-8A11-16564E09BD93}"/>
              </a:ext>
            </a:extLst>
          </p:cNvPr>
          <p:cNvSpPr>
            <a:spLocks noGrp="1"/>
          </p:cNvSpPr>
          <p:nvPr>
            <p:ph type="pic" sz="quarter" idx="11"/>
          </p:nvPr>
        </p:nvSpPr>
        <p:spPr>
          <a:xfrm>
            <a:off x="1379022" y="7635504"/>
            <a:ext cx="8046720" cy="72520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1" name="SmartArt Placeholder 11">
            <a:extLst>
              <a:ext uri="{FF2B5EF4-FFF2-40B4-BE49-F238E27FC236}">
                <a16:creationId xmlns:a16="http://schemas.microsoft.com/office/drawing/2014/main" id="{DBD4B6FD-75C1-41B0-80C9-4EBB5C6EAB30}"/>
              </a:ext>
            </a:extLst>
          </p:cNvPr>
          <p:cNvSpPr>
            <a:spLocks noGrp="1"/>
          </p:cNvSpPr>
          <p:nvPr>
            <p:ph type="dgm" sz="quarter" idx="15"/>
          </p:nvPr>
        </p:nvSpPr>
        <p:spPr>
          <a:xfrm>
            <a:off x="1379022"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2" name="Text Placeholder 7">
            <a:extLst>
              <a:ext uri="{FF2B5EF4-FFF2-40B4-BE49-F238E27FC236}">
                <a16:creationId xmlns:a16="http://schemas.microsoft.com/office/drawing/2014/main" id="{C2A5E841-5393-4BA0-8373-BA3C7A14A79B}"/>
              </a:ext>
            </a:extLst>
          </p:cNvPr>
          <p:cNvSpPr>
            <a:spLocks noGrp="1"/>
          </p:cNvSpPr>
          <p:nvPr>
            <p:ph type="body" sz="quarter" idx="12" hasCustomPrompt="1"/>
          </p:nvPr>
        </p:nvSpPr>
        <p:spPr>
          <a:xfrm>
            <a:off x="1770175"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98FB3A01-518B-4543-A31C-D78BE9FE195A}"/>
              </a:ext>
            </a:extLst>
          </p:cNvPr>
          <p:cNvSpPr>
            <a:spLocks noGrp="1"/>
          </p:cNvSpPr>
          <p:nvPr>
            <p:ph type="body" sz="quarter" idx="13"/>
          </p:nvPr>
        </p:nvSpPr>
        <p:spPr>
          <a:xfrm>
            <a:off x="1770175"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4" name="Picture Placeholder 2">
            <a:extLst>
              <a:ext uri="{FF2B5EF4-FFF2-40B4-BE49-F238E27FC236}">
                <a16:creationId xmlns:a16="http://schemas.microsoft.com/office/drawing/2014/main" id="{DA04B2B7-0D15-40CE-8B0E-2D175120BEFC}"/>
              </a:ext>
            </a:extLst>
          </p:cNvPr>
          <p:cNvSpPr>
            <a:spLocks noGrp="1"/>
          </p:cNvSpPr>
          <p:nvPr>
            <p:ph type="pic" sz="quarter" idx="16"/>
          </p:nvPr>
        </p:nvSpPr>
        <p:spPr>
          <a:xfrm>
            <a:off x="9948496" y="7635505"/>
            <a:ext cx="8088325"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SmartArt Placeholder 11">
            <a:extLst>
              <a:ext uri="{FF2B5EF4-FFF2-40B4-BE49-F238E27FC236}">
                <a16:creationId xmlns:a16="http://schemas.microsoft.com/office/drawing/2014/main" id="{2C572409-298D-4B1A-AB35-A68BF97001F2}"/>
              </a:ext>
            </a:extLst>
          </p:cNvPr>
          <p:cNvSpPr>
            <a:spLocks noGrp="1"/>
          </p:cNvSpPr>
          <p:nvPr>
            <p:ph type="dgm" sz="quarter" idx="17"/>
          </p:nvPr>
        </p:nvSpPr>
        <p:spPr>
          <a:xfrm>
            <a:off x="9948496" y="7635505"/>
            <a:ext cx="8088326"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6" name="Text Placeholder 7">
            <a:extLst>
              <a:ext uri="{FF2B5EF4-FFF2-40B4-BE49-F238E27FC236}">
                <a16:creationId xmlns:a16="http://schemas.microsoft.com/office/drawing/2014/main" id="{5886C589-A10F-4986-9D23-7583BB3F6D37}"/>
              </a:ext>
            </a:extLst>
          </p:cNvPr>
          <p:cNvSpPr>
            <a:spLocks noGrp="1"/>
          </p:cNvSpPr>
          <p:nvPr>
            <p:ph type="body" sz="quarter" idx="18" hasCustomPrompt="1"/>
          </p:nvPr>
        </p:nvSpPr>
        <p:spPr>
          <a:xfrm>
            <a:off x="10349772"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BA4751DB-3B4E-4DB3-85C7-D5D38696FDEE}"/>
              </a:ext>
            </a:extLst>
          </p:cNvPr>
          <p:cNvSpPr>
            <a:spLocks noGrp="1"/>
          </p:cNvSpPr>
          <p:nvPr>
            <p:ph type="body" sz="quarter" idx="19"/>
          </p:nvPr>
        </p:nvSpPr>
        <p:spPr>
          <a:xfrm>
            <a:off x="10349772"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51EE2403-906C-401F-B671-2A98D1F3E6CF}"/>
              </a:ext>
            </a:extLst>
          </p:cNvPr>
          <p:cNvSpPr>
            <a:spLocks noGrp="1"/>
          </p:cNvSpPr>
          <p:nvPr>
            <p:ph type="pic" sz="quarter" idx="20"/>
          </p:nvPr>
        </p:nvSpPr>
        <p:spPr>
          <a:xfrm>
            <a:off x="18537882" y="7635504"/>
            <a:ext cx="8046720"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CDBB8854-7F94-4C72-88F9-B38617C12179}"/>
              </a:ext>
            </a:extLst>
          </p:cNvPr>
          <p:cNvSpPr>
            <a:spLocks noGrp="1"/>
          </p:cNvSpPr>
          <p:nvPr>
            <p:ph type="dgm" sz="quarter" idx="21"/>
          </p:nvPr>
        </p:nvSpPr>
        <p:spPr>
          <a:xfrm>
            <a:off x="18537882"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8551EF1B-E95F-4004-ACA3-8DA15D9AE50B}"/>
              </a:ext>
            </a:extLst>
          </p:cNvPr>
          <p:cNvSpPr>
            <a:spLocks noGrp="1"/>
          </p:cNvSpPr>
          <p:nvPr>
            <p:ph type="body" sz="quarter" idx="22" hasCustomPrompt="1"/>
          </p:nvPr>
        </p:nvSpPr>
        <p:spPr>
          <a:xfrm>
            <a:off x="18929035"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85F72041-B406-41FB-8388-4BC9C35F5378}"/>
              </a:ext>
            </a:extLst>
          </p:cNvPr>
          <p:cNvSpPr>
            <a:spLocks noGrp="1"/>
          </p:cNvSpPr>
          <p:nvPr>
            <p:ph type="body" sz="quarter" idx="23"/>
          </p:nvPr>
        </p:nvSpPr>
        <p:spPr>
          <a:xfrm>
            <a:off x="18929035"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DD4986A8-9043-43BE-AF5E-DE4E1BF0A1D5}"/>
              </a:ext>
            </a:extLst>
          </p:cNvPr>
          <p:cNvSpPr>
            <a:spLocks noGrp="1"/>
          </p:cNvSpPr>
          <p:nvPr>
            <p:ph type="pic" sz="quarter" idx="24"/>
          </p:nvPr>
        </p:nvSpPr>
        <p:spPr>
          <a:xfrm>
            <a:off x="27114414" y="7635504"/>
            <a:ext cx="8046720" cy="725207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08E24DCC-AD7E-4DB3-8E83-9C7FE46E65A8}"/>
              </a:ext>
            </a:extLst>
          </p:cNvPr>
          <p:cNvSpPr>
            <a:spLocks noGrp="1"/>
          </p:cNvSpPr>
          <p:nvPr>
            <p:ph type="dgm" sz="quarter" idx="25"/>
          </p:nvPr>
        </p:nvSpPr>
        <p:spPr>
          <a:xfrm>
            <a:off x="27114414" y="76355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3E178201-E8AD-4D08-A1D4-130695578185}"/>
              </a:ext>
            </a:extLst>
          </p:cNvPr>
          <p:cNvSpPr>
            <a:spLocks noGrp="1"/>
          </p:cNvSpPr>
          <p:nvPr>
            <p:ph type="body" sz="quarter" idx="26" hasCustomPrompt="1"/>
          </p:nvPr>
        </p:nvSpPr>
        <p:spPr>
          <a:xfrm>
            <a:off x="27505567" y="80011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7616E642-F1C0-4C26-B935-481B3E678375}"/>
              </a:ext>
            </a:extLst>
          </p:cNvPr>
          <p:cNvSpPr>
            <a:spLocks noGrp="1"/>
          </p:cNvSpPr>
          <p:nvPr>
            <p:ph type="body" sz="quarter" idx="27"/>
          </p:nvPr>
        </p:nvSpPr>
        <p:spPr>
          <a:xfrm>
            <a:off x="27505567" y="85429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07538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2425234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24252342"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12812451"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12812451"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13260795"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p:nvPr>
        </p:nvSpPr>
        <p:spPr>
          <a:xfrm>
            <a:off x="13260795"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7109496"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7109496"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7557840"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p:nvPr>
        </p:nvSpPr>
        <p:spPr>
          <a:xfrm>
            <a:off x="7557840"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18518703"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18518703"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18967047"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p:nvPr>
        </p:nvSpPr>
        <p:spPr>
          <a:xfrm>
            <a:off x="18967047"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97278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2425234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24252342"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24694654"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p:nvPr>
        </p:nvSpPr>
        <p:spPr>
          <a:xfrm>
            <a:off x="24694654"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12812451"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12812451" y="5006604"/>
            <a:ext cx="10908792" cy="303987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13260795"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p:nvPr>
        </p:nvSpPr>
        <p:spPr>
          <a:xfrm>
            <a:off x="13260795"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827366" y="537223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827366" y="591409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1379022"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1379022"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1827366"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p:nvPr>
        </p:nvSpPr>
        <p:spPr>
          <a:xfrm>
            <a:off x="1827366"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12803395"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12803395"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13251739"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p:nvPr>
        </p:nvSpPr>
        <p:spPr>
          <a:xfrm>
            <a:off x="13251739"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5" name="Picture Placeholder 2">
            <a:extLst>
              <a:ext uri="{FF2B5EF4-FFF2-40B4-BE49-F238E27FC236}">
                <a16:creationId xmlns:a16="http://schemas.microsoft.com/office/drawing/2014/main" id="{B84230F4-6067-4035-AA3D-9A5C5FFAD202}"/>
              </a:ext>
            </a:extLst>
          </p:cNvPr>
          <p:cNvSpPr>
            <a:spLocks noGrp="1"/>
          </p:cNvSpPr>
          <p:nvPr>
            <p:ph type="pic" sz="quarter" idx="36"/>
          </p:nvPr>
        </p:nvSpPr>
        <p:spPr>
          <a:xfrm>
            <a:off x="24252342" y="11604254"/>
            <a:ext cx="10908792"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6" name="SmartArt Placeholder 11">
            <a:extLst>
              <a:ext uri="{FF2B5EF4-FFF2-40B4-BE49-F238E27FC236}">
                <a16:creationId xmlns:a16="http://schemas.microsoft.com/office/drawing/2014/main" id="{E53E0F1D-B175-4CC5-85A6-BF2DAF84D804}"/>
              </a:ext>
            </a:extLst>
          </p:cNvPr>
          <p:cNvSpPr>
            <a:spLocks noGrp="1"/>
          </p:cNvSpPr>
          <p:nvPr>
            <p:ph type="dgm" sz="quarter" idx="37"/>
          </p:nvPr>
        </p:nvSpPr>
        <p:spPr>
          <a:xfrm>
            <a:off x="24252342" y="11604254"/>
            <a:ext cx="1090879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7" name="Text Placeholder 7">
            <a:extLst>
              <a:ext uri="{FF2B5EF4-FFF2-40B4-BE49-F238E27FC236}">
                <a16:creationId xmlns:a16="http://schemas.microsoft.com/office/drawing/2014/main" id="{38303A1D-2E9F-4B89-A4C6-6A0E69C25273}"/>
              </a:ext>
            </a:extLst>
          </p:cNvPr>
          <p:cNvSpPr>
            <a:spLocks noGrp="1"/>
          </p:cNvSpPr>
          <p:nvPr>
            <p:ph type="body" sz="quarter" idx="38" hasCustomPrompt="1"/>
          </p:nvPr>
        </p:nvSpPr>
        <p:spPr>
          <a:xfrm>
            <a:off x="24699796" y="11969882"/>
            <a:ext cx="996696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FFF83B91-714A-49C0-8BDD-6ADCD4DF8A53}"/>
              </a:ext>
            </a:extLst>
          </p:cNvPr>
          <p:cNvSpPr>
            <a:spLocks noGrp="1"/>
          </p:cNvSpPr>
          <p:nvPr>
            <p:ph type="body" sz="quarter" idx="39"/>
          </p:nvPr>
        </p:nvSpPr>
        <p:spPr>
          <a:xfrm>
            <a:off x="24699796" y="12511744"/>
            <a:ext cx="996696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50698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902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902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9949094" y="5006605"/>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9949094" y="5006605"/>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5633349" y="11604254"/>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5633349" y="11604254"/>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6024502"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p:nvPr>
        </p:nvSpPr>
        <p:spPr>
          <a:xfrm>
            <a:off x="6024502"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14222137"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14222137"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14613290"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p:nvPr>
        </p:nvSpPr>
        <p:spPr>
          <a:xfrm>
            <a:off x="14613290"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22792918"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22792918"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23189822"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p:nvPr>
        </p:nvSpPr>
        <p:spPr>
          <a:xfrm>
            <a:off x="23189822"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3" name="Picture Placeholder 2">
            <a:extLst>
              <a:ext uri="{FF2B5EF4-FFF2-40B4-BE49-F238E27FC236}">
                <a16:creationId xmlns:a16="http://schemas.microsoft.com/office/drawing/2014/main" id="{23908547-439A-48B1-B7B7-A347A45083E3}"/>
              </a:ext>
            </a:extLst>
          </p:cNvPr>
          <p:cNvSpPr>
            <a:spLocks noGrp="1"/>
          </p:cNvSpPr>
          <p:nvPr>
            <p:ph type="pic" sz="quarter" idx="24"/>
          </p:nvPr>
        </p:nvSpPr>
        <p:spPr>
          <a:xfrm>
            <a:off x="27114414"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54" name="SmartArt Placeholder 11">
            <a:extLst>
              <a:ext uri="{FF2B5EF4-FFF2-40B4-BE49-F238E27FC236}">
                <a16:creationId xmlns:a16="http://schemas.microsoft.com/office/drawing/2014/main" id="{0A7C0C69-A0E0-45CE-80EB-5E73A51D6711}"/>
              </a:ext>
            </a:extLst>
          </p:cNvPr>
          <p:cNvSpPr>
            <a:spLocks noGrp="1"/>
          </p:cNvSpPr>
          <p:nvPr>
            <p:ph type="dgm" sz="quarter" idx="25"/>
          </p:nvPr>
        </p:nvSpPr>
        <p:spPr>
          <a:xfrm>
            <a:off x="27114414"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5" name="Text Placeholder 7">
            <a:extLst>
              <a:ext uri="{FF2B5EF4-FFF2-40B4-BE49-F238E27FC236}">
                <a16:creationId xmlns:a16="http://schemas.microsoft.com/office/drawing/2014/main" id="{1B60AA53-D194-4E91-9C9D-EBD96EF1A4F7}"/>
              </a:ext>
            </a:extLst>
          </p:cNvPr>
          <p:cNvSpPr>
            <a:spLocks noGrp="1"/>
          </p:cNvSpPr>
          <p:nvPr>
            <p:ph type="body" sz="quarter" idx="26" hasCustomPrompt="1"/>
          </p:nvPr>
        </p:nvSpPr>
        <p:spPr>
          <a:xfrm>
            <a:off x="27512941"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6" name="Text Placeholder 7">
            <a:extLst>
              <a:ext uri="{FF2B5EF4-FFF2-40B4-BE49-F238E27FC236}">
                <a16:creationId xmlns:a16="http://schemas.microsoft.com/office/drawing/2014/main" id="{D00FE1C0-AC82-4758-9914-41168DDA51DA}"/>
              </a:ext>
            </a:extLst>
          </p:cNvPr>
          <p:cNvSpPr>
            <a:spLocks noGrp="1"/>
          </p:cNvSpPr>
          <p:nvPr>
            <p:ph type="body" sz="quarter" idx="27"/>
          </p:nvPr>
        </p:nvSpPr>
        <p:spPr>
          <a:xfrm>
            <a:off x="27512941"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4647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1378458"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1378458"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177017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p:nvPr>
        </p:nvSpPr>
        <p:spPr>
          <a:xfrm>
            <a:off x="177017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18537882"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18537882"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18929035"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p:nvPr>
        </p:nvSpPr>
        <p:spPr>
          <a:xfrm>
            <a:off x="18929035"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27114414" y="5006604"/>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27114414" y="5006604"/>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4" name="Picture Placeholder 2">
            <a:extLst>
              <a:ext uri="{FF2B5EF4-FFF2-40B4-BE49-F238E27FC236}">
                <a16:creationId xmlns:a16="http://schemas.microsoft.com/office/drawing/2014/main" id="{DA6CC944-3818-4DFA-9AC9-345BBAEDB759}"/>
              </a:ext>
            </a:extLst>
          </p:cNvPr>
          <p:cNvSpPr>
            <a:spLocks noGrp="1"/>
          </p:cNvSpPr>
          <p:nvPr>
            <p:ph type="pic" sz="quarter" idx="28"/>
          </p:nvPr>
        </p:nvSpPr>
        <p:spPr>
          <a:xfrm>
            <a:off x="137902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SmartArt Placeholder 11">
            <a:extLst>
              <a:ext uri="{FF2B5EF4-FFF2-40B4-BE49-F238E27FC236}">
                <a16:creationId xmlns:a16="http://schemas.microsoft.com/office/drawing/2014/main" id="{175FBE8F-6596-4AA7-9FA0-A561C7201EEB}"/>
              </a:ext>
            </a:extLst>
          </p:cNvPr>
          <p:cNvSpPr>
            <a:spLocks noGrp="1"/>
          </p:cNvSpPr>
          <p:nvPr>
            <p:ph type="dgm" sz="quarter" idx="29"/>
          </p:nvPr>
        </p:nvSpPr>
        <p:spPr>
          <a:xfrm>
            <a:off x="1379022"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26" name="Text Placeholder 7">
            <a:extLst>
              <a:ext uri="{FF2B5EF4-FFF2-40B4-BE49-F238E27FC236}">
                <a16:creationId xmlns:a16="http://schemas.microsoft.com/office/drawing/2014/main" id="{E2390222-2EC5-423B-A8A8-471FD6731581}"/>
              </a:ext>
            </a:extLst>
          </p:cNvPr>
          <p:cNvSpPr>
            <a:spLocks noGrp="1"/>
          </p:cNvSpPr>
          <p:nvPr>
            <p:ph type="body" sz="quarter" idx="30" hasCustomPrompt="1"/>
          </p:nvPr>
        </p:nvSpPr>
        <p:spPr>
          <a:xfrm>
            <a:off x="1770175"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95D9B478-C378-4E11-89B5-27C17F0DEAA5}"/>
              </a:ext>
            </a:extLst>
          </p:cNvPr>
          <p:cNvSpPr>
            <a:spLocks noGrp="1"/>
          </p:cNvSpPr>
          <p:nvPr>
            <p:ph type="body" sz="quarter" idx="31"/>
          </p:nvPr>
        </p:nvSpPr>
        <p:spPr>
          <a:xfrm>
            <a:off x="1770175"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9950087" y="11604254"/>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9950087" y="11604254"/>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10364100"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p:nvPr>
        </p:nvSpPr>
        <p:spPr>
          <a:xfrm>
            <a:off x="10364100"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1853788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18537882" y="11604253"/>
            <a:ext cx="8046720"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18929035"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p:nvPr>
        </p:nvSpPr>
        <p:spPr>
          <a:xfrm>
            <a:off x="18929035"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27106992" y="11604253"/>
            <a:ext cx="8046720"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27120708" y="11604253"/>
            <a:ext cx="8019288" cy="306844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27505567" y="11969881"/>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p:nvPr>
        </p:nvSpPr>
        <p:spPr>
          <a:xfrm>
            <a:off x="27505567" y="12511743"/>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4" name="Text Placeholder 7">
            <a:extLst>
              <a:ext uri="{FF2B5EF4-FFF2-40B4-BE49-F238E27FC236}">
                <a16:creationId xmlns:a16="http://schemas.microsoft.com/office/drawing/2014/main" id="{BBA56D8C-5243-44EE-B814-6488FB8C41E4}"/>
              </a:ext>
            </a:extLst>
          </p:cNvPr>
          <p:cNvSpPr>
            <a:spLocks noGrp="1"/>
          </p:cNvSpPr>
          <p:nvPr>
            <p:ph type="body" sz="quarter" idx="26" hasCustomPrompt="1"/>
          </p:nvPr>
        </p:nvSpPr>
        <p:spPr>
          <a:xfrm>
            <a:off x="27512941"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2223DC20-CFA3-4A75-A82D-55D34BA692D1}"/>
              </a:ext>
            </a:extLst>
          </p:cNvPr>
          <p:cNvSpPr>
            <a:spLocks noGrp="1"/>
          </p:cNvSpPr>
          <p:nvPr>
            <p:ph type="body" sz="quarter" idx="27"/>
          </p:nvPr>
        </p:nvSpPr>
        <p:spPr>
          <a:xfrm>
            <a:off x="27512941"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38" name="Picture Placeholder 2">
            <a:extLst>
              <a:ext uri="{FF2B5EF4-FFF2-40B4-BE49-F238E27FC236}">
                <a16:creationId xmlns:a16="http://schemas.microsoft.com/office/drawing/2014/main" id="{AF1AE583-2DF1-4C23-8EE0-48526707FA17}"/>
              </a:ext>
            </a:extLst>
          </p:cNvPr>
          <p:cNvSpPr>
            <a:spLocks noGrp="1"/>
          </p:cNvSpPr>
          <p:nvPr>
            <p:ph type="pic" sz="quarter" idx="16"/>
          </p:nvPr>
        </p:nvSpPr>
        <p:spPr>
          <a:xfrm>
            <a:off x="9949094" y="5006605"/>
            <a:ext cx="8046720" cy="6051920"/>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9" name="SmartArt Placeholder 11">
            <a:extLst>
              <a:ext uri="{FF2B5EF4-FFF2-40B4-BE49-F238E27FC236}">
                <a16:creationId xmlns:a16="http://schemas.microsoft.com/office/drawing/2014/main" id="{DB5F780C-BB1D-4A22-A87B-A8B2597FC0CD}"/>
              </a:ext>
            </a:extLst>
          </p:cNvPr>
          <p:cNvSpPr>
            <a:spLocks noGrp="1"/>
          </p:cNvSpPr>
          <p:nvPr>
            <p:ph type="dgm" sz="quarter" idx="17"/>
          </p:nvPr>
        </p:nvSpPr>
        <p:spPr>
          <a:xfrm>
            <a:off x="9949094" y="5006605"/>
            <a:ext cx="8046720" cy="306844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2" name="Text Placeholder 7">
            <a:extLst>
              <a:ext uri="{FF2B5EF4-FFF2-40B4-BE49-F238E27FC236}">
                <a16:creationId xmlns:a16="http://schemas.microsoft.com/office/drawing/2014/main" id="{BBDDDBB6-EEC9-43DF-B968-72C259026E6F}"/>
              </a:ext>
            </a:extLst>
          </p:cNvPr>
          <p:cNvSpPr>
            <a:spLocks noGrp="1"/>
          </p:cNvSpPr>
          <p:nvPr>
            <p:ph type="body" sz="quarter" idx="18" hasCustomPrompt="1"/>
          </p:nvPr>
        </p:nvSpPr>
        <p:spPr>
          <a:xfrm>
            <a:off x="10340247" y="5372232"/>
            <a:ext cx="73152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3" name="Text Placeholder 7">
            <a:extLst>
              <a:ext uri="{FF2B5EF4-FFF2-40B4-BE49-F238E27FC236}">
                <a16:creationId xmlns:a16="http://schemas.microsoft.com/office/drawing/2014/main" id="{E5FCA3BC-AA9A-4D20-95BF-C73FA5C297E5}"/>
              </a:ext>
            </a:extLst>
          </p:cNvPr>
          <p:cNvSpPr>
            <a:spLocks noGrp="1"/>
          </p:cNvSpPr>
          <p:nvPr>
            <p:ph type="body" sz="quarter" idx="19"/>
          </p:nvPr>
        </p:nvSpPr>
        <p:spPr>
          <a:xfrm>
            <a:off x="10340247" y="5914094"/>
            <a:ext cx="73152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542623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42" name="Picture Placeholder 2">
            <a:extLst>
              <a:ext uri="{FF2B5EF4-FFF2-40B4-BE49-F238E27FC236}">
                <a16:creationId xmlns:a16="http://schemas.microsoft.com/office/drawing/2014/main" id="{A85D2707-2126-4E86-A305-4292515CFE82}"/>
              </a:ext>
            </a:extLst>
          </p:cNvPr>
          <p:cNvSpPr>
            <a:spLocks noGrp="1"/>
          </p:cNvSpPr>
          <p:nvPr>
            <p:ph type="pic" sz="quarter" idx="11"/>
          </p:nvPr>
        </p:nvSpPr>
        <p:spPr>
          <a:xfrm>
            <a:off x="1379023"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43" name="SmartArt Placeholder 11">
            <a:extLst>
              <a:ext uri="{FF2B5EF4-FFF2-40B4-BE49-F238E27FC236}">
                <a16:creationId xmlns:a16="http://schemas.microsoft.com/office/drawing/2014/main" id="{D7EDA964-297B-4807-8C96-07FCABBF156F}"/>
              </a:ext>
            </a:extLst>
          </p:cNvPr>
          <p:cNvSpPr>
            <a:spLocks noGrp="1"/>
          </p:cNvSpPr>
          <p:nvPr>
            <p:ph type="dgm" sz="quarter" idx="15"/>
          </p:nvPr>
        </p:nvSpPr>
        <p:spPr>
          <a:xfrm>
            <a:off x="1379023"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44" name="Text Placeholder 7">
            <a:extLst>
              <a:ext uri="{FF2B5EF4-FFF2-40B4-BE49-F238E27FC236}">
                <a16:creationId xmlns:a16="http://schemas.microsoft.com/office/drawing/2014/main" id="{354E75C5-418A-4AA8-8923-1B2E202070C5}"/>
              </a:ext>
            </a:extLst>
          </p:cNvPr>
          <p:cNvSpPr>
            <a:spLocks noGrp="1"/>
          </p:cNvSpPr>
          <p:nvPr>
            <p:ph type="body" sz="quarter" idx="12" hasCustomPrompt="1"/>
          </p:nvPr>
        </p:nvSpPr>
        <p:spPr>
          <a:xfrm>
            <a:off x="182736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3EC39D42-8A1F-4038-A1B0-D94AC4C49464}"/>
              </a:ext>
            </a:extLst>
          </p:cNvPr>
          <p:cNvSpPr>
            <a:spLocks noGrp="1"/>
          </p:cNvSpPr>
          <p:nvPr>
            <p:ph type="body" sz="quarter" idx="13"/>
          </p:nvPr>
        </p:nvSpPr>
        <p:spPr>
          <a:xfrm>
            <a:off x="182736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56" name="Picture Placeholder 2">
            <a:extLst>
              <a:ext uri="{FF2B5EF4-FFF2-40B4-BE49-F238E27FC236}">
                <a16:creationId xmlns:a16="http://schemas.microsoft.com/office/drawing/2014/main" id="{47596CFE-7219-42A0-AC27-49B11D18B2A8}"/>
              </a:ext>
            </a:extLst>
          </p:cNvPr>
          <p:cNvSpPr>
            <a:spLocks noGrp="1"/>
          </p:cNvSpPr>
          <p:nvPr>
            <p:ph type="pic" sz="quarter" idx="36"/>
          </p:nvPr>
        </p:nvSpPr>
        <p:spPr>
          <a:xfrm>
            <a:off x="28820358"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57" name="SmartArt Placeholder 11">
            <a:extLst>
              <a:ext uri="{FF2B5EF4-FFF2-40B4-BE49-F238E27FC236}">
                <a16:creationId xmlns:a16="http://schemas.microsoft.com/office/drawing/2014/main" id="{B23FB1F4-3FC1-4160-947B-FE5AFE5891BE}"/>
              </a:ext>
            </a:extLst>
          </p:cNvPr>
          <p:cNvSpPr>
            <a:spLocks noGrp="1"/>
          </p:cNvSpPr>
          <p:nvPr>
            <p:ph type="dgm" sz="quarter" idx="37"/>
          </p:nvPr>
        </p:nvSpPr>
        <p:spPr>
          <a:xfrm>
            <a:off x="28820357"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58" name="Text Placeholder 7">
            <a:extLst>
              <a:ext uri="{FF2B5EF4-FFF2-40B4-BE49-F238E27FC236}">
                <a16:creationId xmlns:a16="http://schemas.microsoft.com/office/drawing/2014/main" id="{A6C66206-85ED-4A43-99DC-07D0ABBF15EF}"/>
              </a:ext>
            </a:extLst>
          </p:cNvPr>
          <p:cNvSpPr>
            <a:spLocks noGrp="1"/>
          </p:cNvSpPr>
          <p:nvPr>
            <p:ph type="body" sz="quarter" idx="38" hasCustomPrompt="1"/>
          </p:nvPr>
        </p:nvSpPr>
        <p:spPr>
          <a:xfrm>
            <a:off x="2920947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5" name="Text Placeholder 7">
            <a:extLst>
              <a:ext uri="{FF2B5EF4-FFF2-40B4-BE49-F238E27FC236}">
                <a16:creationId xmlns:a16="http://schemas.microsoft.com/office/drawing/2014/main" id="{3AFF83E3-442B-4870-A330-8CB5A0438FC3}"/>
              </a:ext>
            </a:extLst>
          </p:cNvPr>
          <p:cNvSpPr>
            <a:spLocks noGrp="1"/>
          </p:cNvSpPr>
          <p:nvPr>
            <p:ph type="body" sz="quarter" idx="39"/>
          </p:nvPr>
        </p:nvSpPr>
        <p:spPr>
          <a:xfrm>
            <a:off x="2920947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76" name="Picture Placeholder 2">
            <a:extLst>
              <a:ext uri="{FF2B5EF4-FFF2-40B4-BE49-F238E27FC236}">
                <a16:creationId xmlns:a16="http://schemas.microsoft.com/office/drawing/2014/main" id="{276883DC-9327-496A-AB23-C574AEDD0866}"/>
              </a:ext>
            </a:extLst>
          </p:cNvPr>
          <p:cNvSpPr>
            <a:spLocks noGrp="1"/>
          </p:cNvSpPr>
          <p:nvPr>
            <p:ph type="pic" sz="quarter" idx="40"/>
          </p:nvPr>
        </p:nvSpPr>
        <p:spPr>
          <a:xfrm>
            <a:off x="15100371" y="5006604"/>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77" name="SmartArt Placeholder 11">
            <a:extLst>
              <a:ext uri="{FF2B5EF4-FFF2-40B4-BE49-F238E27FC236}">
                <a16:creationId xmlns:a16="http://schemas.microsoft.com/office/drawing/2014/main" id="{5854B606-E6CD-46FC-BA64-CF8274478FD3}"/>
              </a:ext>
            </a:extLst>
          </p:cNvPr>
          <p:cNvSpPr>
            <a:spLocks noGrp="1"/>
          </p:cNvSpPr>
          <p:nvPr>
            <p:ph type="dgm" sz="quarter" idx="41"/>
          </p:nvPr>
        </p:nvSpPr>
        <p:spPr>
          <a:xfrm>
            <a:off x="15098806"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8" name="Text Placeholder 7">
            <a:extLst>
              <a:ext uri="{FF2B5EF4-FFF2-40B4-BE49-F238E27FC236}">
                <a16:creationId xmlns:a16="http://schemas.microsoft.com/office/drawing/2014/main" id="{16A807C3-2089-4F08-8F26-30FBA5CDB001}"/>
              </a:ext>
            </a:extLst>
          </p:cNvPr>
          <p:cNvSpPr>
            <a:spLocks noGrp="1"/>
          </p:cNvSpPr>
          <p:nvPr>
            <p:ph type="body" sz="quarter" idx="42" hasCustomPrompt="1"/>
          </p:nvPr>
        </p:nvSpPr>
        <p:spPr>
          <a:xfrm>
            <a:off x="1551500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9" name="Text Placeholder 7">
            <a:extLst>
              <a:ext uri="{FF2B5EF4-FFF2-40B4-BE49-F238E27FC236}">
                <a16:creationId xmlns:a16="http://schemas.microsoft.com/office/drawing/2014/main" id="{DCE65248-30B2-4618-A4C3-D88A9DCF0BC7}"/>
              </a:ext>
            </a:extLst>
          </p:cNvPr>
          <p:cNvSpPr>
            <a:spLocks noGrp="1"/>
          </p:cNvSpPr>
          <p:nvPr>
            <p:ph type="body" sz="quarter" idx="43"/>
          </p:nvPr>
        </p:nvSpPr>
        <p:spPr>
          <a:xfrm>
            <a:off x="1551500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0" name="Picture Placeholder 2">
            <a:extLst>
              <a:ext uri="{FF2B5EF4-FFF2-40B4-BE49-F238E27FC236}">
                <a16:creationId xmlns:a16="http://schemas.microsoft.com/office/drawing/2014/main" id="{08CA8375-0794-4E11-96CC-7E3DB8646955}"/>
              </a:ext>
            </a:extLst>
          </p:cNvPr>
          <p:cNvSpPr>
            <a:spLocks noGrp="1"/>
          </p:cNvSpPr>
          <p:nvPr>
            <p:ph type="pic" sz="quarter" idx="44"/>
          </p:nvPr>
        </p:nvSpPr>
        <p:spPr>
          <a:xfrm>
            <a:off x="8239697"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1" name="SmartArt Placeholder 11">
            <a:extLst>
              <a:ext uri="{FF2B5EF4-FFF2-40B4-BE49-F238E27FC236}">
                <a16:creationId xmlns:a16="http://schemas.microsoft.com/office/drawing/2014/main" id="{8E5FE752-AC50-4094-AE62-D6EA7FF18A9A}"/>
              </a:ext>
            </a:extLst>
          </p:cNvPr>
          <p:cNvSpPr>
            <a:spLocks noGrp="1"/>
          </p:cNvSpPr>
          <p:nvPr>
            <p:ph type="dgm" sz="quarter" idx="45"/>
          </p:nvPr>
        </p:nvSpPr>
        <p:spPr>
          <a:xfrm>
            <a:off x="8235125" y="5006604"/>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2" name="Text Placeholder 7">
            <a:extLst>
              <a:ext uri="{FF2B5EF4-FFF2-40B4-BE49-F238E27FC236}">
                <a16:creationId xmlns:a16="http://schemas.microsoft.com/office/drawing/2014/main" id="{D58BEB37-5988-4EFB-AF5B-585DD4D9E0A3}"/>
              </a:ext>
            </a:extLst>
          </p:cNvPr>
          <p:cNvSpPr>
            <a:spLocks noGrp="1"/>
          </p:cNvSpPr>
          <p:nvPr>
            <p:ph type="body" sz="quarter" idx="46" hasCustomPrompt="1"/>
          </p:nvPr>
        </p:nvSpPr>
        <p:spPr>
          <a:xfrm>
            <a:off x="868603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3" name="Text Placeholder 7">
            <a:extLst>
              <a:ext uri="{FF2B5EF4-FFF2-40B4-BE49-F238E27FC236}">
                <a16:creationId xmlns:a16="http://schemas.microsoft.com/office/drawing/2014/main" id="{884F277B-AF68-447B-9ADB-22E29676D0C1}"/>
              </a:ext>
            </a:extLst>
          </p:cNvPr>
          <p:cNvSpPr>
            <a:spLocks noGrp="1"/>
          </p:cNvSpPr>
          <p:nvPr>
            <p:ph type="body" sz="quarter" idx="47"/>
          </p:nvPr>
        </p:nvSpPr>
        <p:spPr>
          <a:xfrm>
            <a:off x="868603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4" name="Picture Placeholder 2">
            <a:extLst>
              <a:ext uri="{FF2B5EF4-FFF2-40B4-BE49-F238E27FC236}">
                <a16:creationId xmlns:a16="http://schemas.microsoft.com/office/drawing/2014/main" id="{E8E67722-2AF8-4D44-878D-8BE32D96FB77}"/>
              </a:ext>
            </a:extLst>
          </p:cNvPr>
          <p:cNvSpPr>
            <a:spLocks noGrp="1"/>
          </p:cNvSpPr>
          <p:nvPr>
            <p:ph type="pic" sz="quarter" idx="48"/>
          </p:nvPr>
        </p:nvSpPr>
        <p:spPr>
          <a:xfrm>
            <a:off x="21964053"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5" name="SmartArt Placeholder 11">
            <a:extLst>
              <a:ext uri="{FF2B5EF4-FFF2-40B4-BE49-F238E27FC236}">
                <a16:creationId xmlns:a16="http://schemas.microsoft.com/office/drawing/2014/main" id="{9345CEAF-67CA-4AB6-BA2B-A36ED4EDC774}"/>
              </a:ext>
            </a:extLst>
          </p:cNvPr>
          <p:cNvSpPr>
            <a:spLocks noGrp="1"/>
          </p:cNvSpPr>
          <p:nvPr>
            <p:ph type="dgm" sz="quarter" idx="49"/>
          </p:nvPr>
        </p:nvSpPr>
        <p:spPr>
          <a:xfrm>
            <a:off x="21957914"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6" name="Text Placeholder 7">
            <a:extLst>
              <a:ext uri="{FF2B5EF4-FFF2-40B4-BE49-F238E27FC236}">
                <a16:creationId xmlns:a16="http://schemas.microsoft.com/office/drawing/2014/main" id="{A3E37679-77F3-44C8-89C8-91472428A25D}"/>
              </a:ext>
            </a:extLst>
          </p:cNvPr>
          <p:cNvSpPr>
            <a:spLocks noGrp="1"/>
          </p:cNvSpPr>
          <p:nvPr>
            <p:ph type="body" sz="quarter" idx="50" hasCustomPrompt="1"/>
          </p:nvPr>
        </p:nvSpPr>
        <p:spPr>
          <a:xfrm>
            <a:off x="22343982"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7" name="Text Placeholder 7">
            <a:extLst>
              <a:ext uri="{FF2B5EF4-FFF2-40B4-BE49-F238E27FC236}">
                <a16:creationId xmlns:a16="http://schemas.microsoft.com/office/drawing/2014/main" id="{154C09F6-C48C-4F14-BE22-BC73DD798A36}"/>
              </a:ext>
            </a:extLst>
          </p:cNvPr>
          <p:cNvSpPr>
            <a:spLocks noGrp="1"/>
          </p:cNvSpPr>
          <p:nvPr>
            <p:ph type="body" sz="quarter" idx="51"/>
          </p:nvPr>
        </p:nvSpPr>
        <p:spPr>
          <a:xfrm>
            <a:off x="22343982"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04" name="Picture Placeholder 2">
            <a:extLst>
              <a:ext uri="{FF2B5EF4-FFF2-40B4-BE49-F238E27FC236}">
                <a16:creationId xmlns:a16="http://schemas.microsoft.com/office/drawing/2014/main" id="{D35BA1F5-4FCA-4BF8-B220-426D3F6AF6C6}"/>
              </a:ext>
            </a:extLst>
          </p:cNvPr>
          <p:cNvSpPr>
            <a:spLocks noGrp="1"/>
          </p:cNvSpPr>
          <p:nvPr>
            <p:ph type="pic" sz="quarter" idx="52"/>
          </p:nvPr>
        </p:nvSpPr>
        <p:spPr>
          <a:xfrm>
            <a:off x="4757097"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05" name="SmartArt Placeholder 11">
            <a:extLst>
              <a:ext uri="{FF2B5EF4-FFF2-40B4-BE49-F238E27FC236}">
                <a16:creationId xmlns:a16="http://schemas.microsoft.com/office/drawing/2014/main" id="{CD3A193D-31A6-4935-A692-8D4E3233E56C}"/>
              </a:ext>
            </a:extLst>
          </p:cNvPr>
          <p:cNvSpPr>
            <a:spLocks noGrp="1"/>
          </p:cNvSpPr>
          <p:nvPr>
            <p:ph type="dgm" sz="quarter" idx="53"/>
          </p:nvPr>
        </p:nvSpPr>
        <p:spPr>
          <a:xfrm>
            <a:off x="4757097" y="11603466"/>
            <a:ext cx="635331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06" name="Text Placeholder 7">
            <a:extLst>
              <a:ext uri="{FF2B5EF4-FFF2-40B4-BE49-F238E27FC236}">
                <a16:creationId xmlns:a16="http://schemas.microsoft.com/office/drawing/2014/main" id="{10849494-5F35-49FD-BF35-CBA1C768AF7E}"/>
              </a:ext>
            </a:extLst>
          </p:cNvPr>
          <p:cNvSpPr>
            <a:spLocks noGrp="1"/>
          </p:cNvSpPr>
          <p:nvPr>
            <p:ph type="body" sz="quarter" idx="54" hasCustomPrompt="1"/>
          </p:nvPr>
        </p:nvSpPr>
        <p:spPr>
          <a:xfrm>
            <a:off x="5205441"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07" name="Text Placeholder 7">
            <a:extLst>
              <a:ext uri="{FF2B5EF4-FFF2-40B4-BE49-F238E27FC236}">
                <a16:creationId xmlns:a16="http://schemas.microsoft.com/office/drawing/2014/main" id="{A6B78B96-A476-420D-9E6E-FAFC828AA318}"/>
              </a:ext>
            </a:extLst>
          </p:cNvPr>
          <p:cNvSpPr>
            <a:spLocks noGrp="1"/>
          </p:cNvSpPr>
          <p:nvPr>
            <p:ph type="body" sz="quarter" idx="55"/>
          </p:nvPr>
        </p:nvSpPr>
        <p:spPr>
          <a:xfrm>
            <a:off x="5205441"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08" name="Picture Placeholder 2">
            <a:extLst>
              <a:ext uri="{FF2B5EF4-FFF2-40B4-BE49-F238E27FC236}">
                <a16:creationId xmlns:a16="http://schemas.microsoft.com/office/drawing/2014/main" id="{E8EC0621-92FB-4C84-87A7-3B0EAC80C778}"/>
              </a:ext>
            </a:extLst>
          </p:cNvPr>
          <p:cNvSpPr>
            <a:spLocks noGrp="1"/>
          </p:cNvSpPr>
          <p:nvPr>
            <p:ph type="pic" sz="quarter" idx="72"/>
          </p:nvPr>
        </p:nvSpPr>
        <p:spPr>
          <a:xfrm>
            <a:off x="18540200"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09" name="SmartArt Placeholder 11">
            <a:extLst>
              <a:ext uri="{FF2B5EF4-FFF2-40B4-BE49-F238E27FC236}">
                <a16:creationId xmlns:a16="http://schemas.microsoft.com/office/drawing/2014/main" id="{861E6F99-8DDD-48EF-A3F8-F6B326EDA384}"/>
              </a:ext>
            </a:extLst>
          </p:cNvPr>
          <p:cNvSpPr>
            <a:spLocks noGrp="1"/>
          </p:cNvSpPr>
          <p:nvPr>
            <p:ph type="dgm" sz="quarter" idx="73"/>
          </p:nvPr>
        </p:nvSpPr>
        <p:spPr>
          <a:xfrm>
            <a:off x="18540200"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0" name="Text Placeholder 7">
            <a:extLst>
              <a:ext uri="{FF2B5EF4-FFF2-40B4-BE49-F238E27FC236}">
                <a16:creationId xmlns:a16="http://schemas.microsoft.com/office/drawing/2014/main" id="{9D0ED925-83D0-4F57-90E0-5A5345AF757C}"/>
              </a:ext>
            </a:extLst>
          </p:cNvPr>
          <p:cNvSpPr>
            <a:spLocks noGrp="1"/>
          </p:cNvSpPr>
          <p:nvPr>
            <p:ph type="body" sz="quarter" idx="74" hasCustomPrompt="1"/>
          </p:nvPr>
        </p:nvSpPr>
        <p:spPr>
          <a:xfrm>
            <a:off x="18952032"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1" name="Text Placeholder 7">
            <a:extLst>
              <a:ext uri="{FF2B5EF4-FFF2-40B4-BE49-F238E27FC236}">
                <a16:creationId xmlns:a16="http://schemas.microsoft.com/office/drawing/2014/main" id="{F214B8C5-48CF-4CD8-AEE3-6A775C8CF643}"/>
              </a:ext>
            </a:extLst>
          </p:cNvPr>
          <p:cNvSpPr>
            <a:spLocks noGrp="1"/>
          </p:cNvSpPr>
          <p:nvPr>
            <p:ph type="body" sz="quarter" idx="75"/>
          </p:nvPr>
        </p:nvSpPr>
        <p:spPr>
          <a:xfrm>
            <a:off x="18952032"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2" name="Picture Placeholder 2">
            <a:extLst>
              <a:ext uri="{FF2B5EF4-FFF2-40B4-BE49-F238E27FC236}">
                <a16:creationId xmlns:a16="http://schemas.microsoft.com/office/drawing/2014/main" id="{9F969AB3-F29E-4CAA-BDAE-2CF4A503DC64}"/>
              </a:ext>
            </a:extLst>
          </p:cNvPr>
          <p:cNvSpPr>
            <a:spLocks noGrp="1"/>
          </p:cNvSpPr>
          <p:nvPr>
            <p:ph type="pic" sz="quarter" idx="76"/>
          </p:nvPr>
        </p:nvSpPr>
        <p:spPr>
          <a:xfrm>
            <a:off x="11656167"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3" name="SmartArt Placeholder 11">
            <a:extLst>
              <a:ext uri="{FF2B5EF4-FFF2-40B4-BE49-F238E27FC236}">
                <a16:creationId xmlns:a16="http://schemas.microsoft.com/office/drawing/2014/main" id="{5BF5994D-5859-4791-A387-A0CA2ABAAFEC}"/>
              </a:ext>
            </a:extLst>
          </p:cNvPr>
          <p:cNvSpPr>
            <a:spLocks noGrp="1"/>
          </p:cNvSpPr>
          <p:nvPr>
            <p:ph type="dgm" sz="quarter" idx="77"/>
          </p:nvPr>
        </p:nvSpPr>
        <p:spPr>
          <a:xfrm>
            <a:off x="11653026" y="11603466"/>
            <a:ext cx="6348944"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4" name="Text Placeholder 7">
            <a:extLst>
              <a:ext uri="{FF2B5EF4-FFF2-40B4-BE49-F238E27FC236}">
                <a16:creationId xmlns:a16="http://schemas.microsoft.com/office/drawing/2014/main" id="{034D0694-B20F-4908-B913-FAA8D25EBAB1}"/>
              </a:ext>
            </a:extLst>
          </p:cNvPr>
          <p:cNvSpPr>
            <a:spLocks noGrp="1"/>
          </p:cNvSpPr>
          <p:nvPr>
            <p:ph type="body" sz="quarter" idx="78" hasCustomPrompt="1"/>
          </p:nvPr>
        </p:nvSpPr>
        <p:spPr>
          <a:xfrm>
            <a:off x="12082344"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5" name="Text Placeholder 7">
            <a:extLst>
              <a:ext uri="{FF2B5EF4-FFF2-40B4-BE49-F238E27FC236}">
                <a16:creationId xmlns:a16="http://schemas.microsoft.com/office/drawing/2014/main" id="{22ED9CBD-657C-41CF-9ADF-0709D1DDDB1E}"/>
              </a:ext>
            </a:extLst>
          </p:cNvPr>
          <p:cNvSpPr>
            <a:spLocks noGrp="1"/>
          </p:cNvSpPr>
          <p:nvPr>
            <p:ph type="body" sz="quarter" idx="79"/>
          </p:nvPr>
        </p:nvSpPr>
        <p:spPr>
          <a:xfrm>
            <a:off x="12082344"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6" name="Picture Placeholder 2">
            <a:extLst>
              <a:ext uri="{FF2B5EF4-FFF2-40B4-BE49-F238E27FC236}">
                <a16:creationId xmlns:a16="http://schemas.microsoft.com/office/drawing/2014/main" id="{0532673F-2070-48A1-929D-280991286C13}"/>
              </a:ext>
            </a:extLst>
          </p:cNvPr>
          <p:cNvSpPr>
            <a:spLocks noGrp="1"/>
          </p:cNvSpPr>
          <p:nvPr>
            <p:ph type="pic" sz="quarter" idx="80"/>
          </p:nvPr>
        </p:nvSpPr>
        <p:spPr>
          <a:xfrm>
            <a:off x="25420162"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7" name="SmartArt Placeholder 11">
            <a:extLst>
              <a:ext uri="{FF2B5EF4-FFF2-40B4-BE49-F238E27FC236}">
                <a16:creationId xmlns:a16="http://schemas.microsoft.com/office/drawing/2014/main" id="{64194BAA-7362-4332-8405-1C4EBA34A367}"/>
              </a:ext>
            </a:extLst>
          </p:cNvPr>
          <p:cNvSpPr>
            <a:spLocks noGrp="1"/>
          </p:cNvSpPr>
          <p:nvPr>
            <p:ph type="dgm" sz="quarter" idx="81"/>
          </p:nvPr>
        </p:nvSpPr>
        <p:spPr>
          <a:xfrm>
            <a:off x="25420162"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8" name="Text Placeholder 7">
            <a:extLst>
              <a:ext uri="{FF2B5EF4-FFF2-40B4-BE49-F238E27FC236}">
                <a16:creationId xmlns:a16="http://schemas.microsoft.com/office/drawing/2014/main" id="{94B3E211-23EC-40BC-8C46-BE03E8B5D4A3}"/>
              </a:ext>
            </a:extLst>
          </p:cNvPr>
          <p:cNvSpPr>
            <a:spLocks noGrp="1"/>
          </p:cNvSpPr>
          <p:nvPr>
            <p:ph type="body" sz="quarter" idx="82" hasCustomPrompt="1"/>
          </p:nvPr>
        </p:nvSpPr>
        <p:spPr>
          <a:xfrm>
            <a:off x="2581665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9" name="Text Placeholder 7">
            <a:extLst>
              <a:ext uri="{FF2B5EF4-FFF2-40B4-BE49-F238E27FC236}">
                <a16:creationId xmlns:a16="http://schemas.microsoft.com/office/drawing/2014/main" id="{9EC5B2AD-BDD6-437F-9A0F-0E47EB4CFC11}"/>
              </a:ext>
            </a:extLst>
          </p:cNvPr>
          <p:cNvSpPr>
            <a:spLocks noGrp="1"/>
          </p:cNvSpPr>
          <p:nvPr>
            <p:ph type="body" sz="quarter" idx="83"/>
          </p:nvPr>
        </p:nvSpPr>
        <p:spPr>
          <a:xfrm>
            <a:off x="25816650" y="12447894"/>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94247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5" name="Picture Placeholder 2">
            <a:extLst>
              <a:ext uri="{FF2B5EF4-FFF2-40B4-BE49-F238E27FC236}">
                <a16:creationId xmlns:a16="http://schemas.microsoft.com/office/drawing/2014/main" id="{CEA8D215-C5C5-4987-8001-C2A733163310}"/>
              </a:ext>
            </a:extLst>
          </p:cNvPr>
          <p:cNvSpPr>
            <a:spLocks noGrp="1"/>
          </p:cNvSpPr>
          <p:nvPr>
            <p:ph type="pic" sz="quarter" idx="11"/>
          </p:nvPr>
        </p:nvSpPr>
        <p:spPr>
          <a:xfrm>
            <a:off x="1379023"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76" name="SmartArt Placeholder 11">
            <a:extLst>
              <a:ext uri="{FF2B5EF4-FFF2-40B4-BE49-F238E27FC236}">
                <a16:creationId xmlns:a16="http://schemas.microsoft.com/office/drawing/2014/main" id="{0CF591FE-07FA-4C8E-B31E-E4932858066C}"/>
              </a:ext>
            </a:extLst>
          </p:cNvPr>
          <p:cNvSpPr>
            <a:spLocks noGrp="1"/>
          </p:cNvSpPr>
          <p:nvPr>
            <p:ph type="dgm" sz="quarter" idx="15"/>
          </p:nvPr>
        </p:nvSpPr>
        <p:spPr>
          <a:xfrm>
            <a:off x="1379023"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77" name="Text Placeholder 7">
            <a:extLst>
              <a:ext uri="{FF2B5EF4-FFF2-40B4-BE49-F238E27FC236}">
                <a16:creationId xmlns:a16="http://schemas.microsoft.com/office/drawing/2014/main" id="{36F2D09B-CBA5-44B2-9004-49CAE8A0A0B3}"/>
              </a:ext>
            </a:extLst>
          </p:cNvPr>
          <p:cNvSpPr>
            <a:spLocks noGrp="1"/>
          </p:cNvSpPr>
          <p:nvPr>
            <p:ph type="body" sz="quarter" idx="12" hasCustomPrompt="1"/>
          </p:nvPr>
        </p:nvSpPr>
        <p:spPr>
          <a:xfrm>
            <a:off x="182736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78" name="Text Placeholder 7">
            <a:extLst>
              <a:ext uri="{FF2B5EF4-FFF2-40B4-BE49-F238E27FC236}">
                <a16:creationId xmlns:a16="http://schemas.microsoft.com/office/drawing/2014/main" id="{A11AE9F5-9AC9-4EB2-9B7D-1A6BB081DFFA}"/>
              </a:ext>
            </a:extLst>
          </p:cNvPr>
          <p:cNvSpPr>
            <a:spLocks noGrp="1"/>
          </p:cNvSpPr>
          <p:nvPr>
            <p:ph type="body" sz="quarter" idx="13"/>
          </p:nvPr>
        </p:nvSpPr>
        <p:spPr>
          <a:xfrm>
            <a:off x="182736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79" name="Picture Placeholder 2">
            <a:extLst>
              <a:ext uri="{FF2B5EF4-FFF2-40B4-BE49-F238E27FC236}">
                <a16:creationId xmlns:a16="http://schemas.microsoft.com/office/drawing/2014/main" id="{BEDDA122-EC9C-4602-A4A0-22DFE5F5BE1E}"/>
              </a:ext>
            </a:extLst>
          </p:cNvPr>
          <p:cNvSpPr>
            <a:spLocks noGrp="1"/>
          </p:cNvSpPr>
          <p:nvPr>
            <p:ph type="pic" sz="quarter" idx="36"/>
          </p:nvPr>
        </p:nvSpPr>
        <p:spPr>
          <a:xfrm>
            <a:off x="28820358"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0" name="SmartArt Placeholder 11">
            <a:extLst>
              <a:ext uri="{FF2B5EF4-FFF2-40B4-BE49-F238E27FC236}">
                <a16:creationId xmlns:a16="http://schemas.microsoft.com/office/drawing/2014/main" id="{EF42AA72-FCF8-46EB-BEAB-990A1BAC0A19}"/>
              </a:ext>
            </a:extLst>
          </p:cNvPr>
          <p:cNvSpPr>
            <a:spLocks noGrp="1"/>
          </p:cNvSpPr>
          <p:nvPr>
            <p:ph type="dgm" sz="quarter" idx="37"/>
          </p:nvPr>
        </p:nvSpPr>
        <p:spPr>
          <a:xfrm>
            <a:off x="28820357"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1" name="Text Placeholder 7">
            <a:extLst>
              <a:ext uri="{FF2B5EF4-FFF2-40B4-BE49-F238E27FC236}">
                <a16:creationId xmlns:a16="http://schemas.microsoft.com/office/drawing/2014/main" id="{F4F29331-2B66-4BCE-819A-12BDE64A1336}"/>
              </a:ext>
            </a:extLst>
          </p:cNvPr>
          <p:cNvSpPr>
            <a:spLocks noGrp="1"/>
          </p:cNvSpPr>
          <p:nvPr>
            <p:ph type="body" sz="quarter" idx="38" hasCustomPrompt="1"/>
          </p:nvPr>
        </p:nvSpPr>
        <p:spPr>
          <a:xfrm>
            <a:off x="2920947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2" name="Text Placeholder 7">
            <a:extLst>
              <a:ext uri="{FF2B5EF4-FFF2-40B4-BE49-F238E27FC236}">
                <a16:creationId xmlns:a16="http://schemas.microsoft.com/office/drawing/2014/main" id="{E0673A87-3B7E-4756-A87D-ABA109589E34}"/>
              </a:ext>
            </a:extLst>
          </p:cNvPr>
          <p:cNvSpPr>
            <a:spLocks noGrp="1"/>
          </p:cNvSpPr>
          <p:nvPr>
            <p:ph type="body" sz="quarter" idx="39"/>
          </p:nvPr>
        </p:nvSpPr>
        <p:spPr>
          <a:xfrm>
            <a:off x="2920947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3" name="Picture Placeholder 2">
            <a:extLst>
              <a:ext uri="{FF2B5EF4-FFF2-40B4-BE49-F238E27FC236}">
                <a16:creationId xmlns:a16="http://schemas.microsoft.com/office/drawing/2014/main" id="{2FC4B352-856B-4824-848B-345545C75266}"/>
              </a:ext>
            </a:extLst>
          </p:cNvPr>
          <p:cNvSpPr>
            <a:spLocks noGrp="1"/>
          </p:cNvSpPr>
          <p:nvPr>
            <p:ph type="pic" sz="quarter" idx="40"/>
          </p:nvPr>
        </p:nvSpPr>
        <p:spPr>
          <a:xfrm>
            <a:off x="15100371" y="5006604"/>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4" name="SmartArt Placeholder 11">
            <a:extLst>
              <a:ext uri="{FF2B5EF4-FFF2-40B4-BE49-F238E27FC236}">
                <a16:creationId xmlns:a16="http://schemas.microsoft.com/office/drawing/2014/main" id="{CBC7C6B5-6653-4CF3-B595-9626F6D3254E}"/>
              </a:ext>
            </a:extLst>
          </p:cNvPr>
          <p:cNvSpPr>
            <a:spLocks noGrp="1"/>
          </p:cNvSpPr>
          <p:nvPr>
            <p:ph type="dgm" sz="quarter" idx="41"/>
          </p:nvPr>
        </p:nvSpPr>
        <p:spPr>
          <a:xfrm>
            <a:off x="15098806" y="5006604"/>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5" name="Text Placeholder 7">
            <a:extLst>
              <a:ext uri="{FF2B5EF4-FFF2-40B4-BE49-F238E27FC236}">
                <a16:creationId xmlns:a16="http://schemas.microsoft.com/office/drawing/2014/main" id="{EA7DEC8F-6926-4D1B-AE81-21DB202714FF}"/>
              </a:ext>
            </a:extLst>
          </p:cNvPr>
          <p:cNvSpPr>
            <a:spLocks noGrp="1"/>
          </p:cNvSpPr>
          <p:nvPr>
            <p:ph type="body" sz="quarter" idx="42" hasCustomPrompt="1"/>
          </p:nvPr>
        </p:nvSpPr>
        <p:spPr>
          <a:xfrm>
            <a:off x="15515006"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86" name="Text Placeholder 7">
            <a:extLst>
              <a:ext uri="{FF2B5EF4-FFF2-40B4-BE49-F238E27FC236}">
                <a16:creationId xmlns:a16="http://schemas.microsoft.com/office/drawing/2014/main" id="{F55446AA-A1A6-4F07-9053-CDB7D0D41EDF}"/>
              </a:ext>
            </a:extLst>
          </p:cNvPr>
          <p:cNvSpPr>
            <a:spLocks noGrp="1"/>
          </p:cNvSpPr>
          <p:nvPr>
            <p:ph type="body" sz="quarter" idx="43"/>
          </p:nvPr>
        </p:nvSpPr>
        <p:spPr>
          <a:xfrm>
            <a:off x="15515006"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87" name="Picture Placeholder 2">
            <a:extLst>
              <a:ext uri="{FF2B5EF4-FFF2-40B4-BE49-F238E27FC236}">
                <a16:creationId xmlns:a16="http://schemas.microsoft.com/office/drawing/2014/main" id="{95CBEE16-71C8-49DE-A0A1-D2A43DD84B25}"/>
              </a:ext>
            </a:extLst>
          </p:cNvPr>
          <p:cNvSpPr>
            <a:spLocks noGrp="1"/>
          </p:cNvSpPr>
          <p:nvPr>
            <p:ph type="pic" sz="quarter" idx="44"/>
          </p:nvPr>
        </p:nvSpPr>
        <p:spPr>
          <a:xfrm>
            <a:off x="8239697" y="5006604"/>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88" name="SmartArt Placeholder 11">
            <a:extLst>
              <a:ext uri="{FF2B5EF4-FFF2-40B4-BE49-F238E27FC236}">
                <a16:creationId xmlns:a16="http://schemas.microsoft.com/office/drawing/2014/main" id="{92C2E9B3-B72D-4280-B363-39F104A2AF8B}"/>
              </a:ext>
            </a:extLst>
          </p:cNvPr>
          <p:cNvSpPr>
            <a:spLocks noGrp="1"/>
          </p:cNvSpPr>
          <p:nvPr>
            <p:ph type="dgm" sz="quarter" idx="45"/>
          </p:nvPr>
        </p:nvSpPr>
        <p:spPr>
          <a:xfrm>
            <a:off x="8235125" y="5006604"/>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89" name="Text Placeholder 7">
            <a:extLst>
              <a:ext uri="{FF2B5EF4-FFF2-40B4-BE49-F238E27FC236}">
                <a16:creationId xmlns:a16="http://schemas.microsoft.com/office/drawing/2014/main" id="{4EC8EAC6-43ED-4A35-B638-E5DAE232A92B}"/>
              </a:ext>
            </a:extLst>
          </p:cNvPr>
          <p:cNvSpPr>
            <a:spLocks noGrp="1"/>
          </p:cNvSpPr>
          <p:nvPr>
            <p:ph type="body" sz="quarter" idx="46" hasCustomPrompt="1"/>
          </p:nvPr>
        </p:nvSpPr>
        <p:spPr>
          <a:xfrm>
            <a:off x="8686030"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0" name="Text Placeholder 7">
            <a:extLst>
              <a:ext uri="{FF2B5EF4-FFF2-40B4-BE49-F238E27FC236}">
                <a16:creationId xmlns:a16="http://schemas.microsoft.com/office/drawing/2014/main" id="{92F46F85-6832-443C-BFE1-5336194A38E0}"/>
              </a:ext>
            </a:extLst>
          </p:cNvPr>
          <p:cNvSpPr>
            <a:spLocks noGrp="1"/>
          </p:cNvSpPr>
          <p:nvPr>
            <p:ph type="body" sz="quarter" idx="47"/>
          </p:nvPr>
        </p:nvSpPr>
        <p:spPr>
          <a:xfrm>
            <a:off x="8686030"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91" name="Picture Placeholder 2">
            <a:extLst>
              <a:ext uri="{FF2B5EF4-FFF2-40B4-BE49-F238E27FC236}">
                <a16:creationId xmlns:a16="http://schemas.microsoft.com/office/drawing/2014/main" id="{05BA3B97-08F3-4360-85EC-BD1206F44166}"/>
              </a:ext>
            </a:extLst>
          </p:cNvPr>
          <p:cNvSpPr>
            <a:spLocks noGrp="1"/>
          </p:cNvSpPr>
          <p:nvPr>
            <p:ph type="pic" sz="quarter" idx="48"/>
          </p:nvPr>
        </p:nvSpPr>
        <p:spPr>
          <a:xfrm>
            <a:off x="21964053" y="5006604"/>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92" name="SmartArt Placeholder 11">
            <a:extLst>
              <a:ext uri="{FF2B5EF4-FFF2-40B4-BE49-F238E27FC236}">
                <a16:creationId xmlns:a16="http://schemas.microsoft.com/office/drawing/2014/main" id="{AD92FE4B-5B97-4F3A-9351-EE97792F8D2F}"/>
              </a:ext>
            </a:extLst>
          </p:cNvPr>
          <p:cNvSpPr>
            <a:spLocks noGrp="1"/>
          </p:cNvSpPr>
          <p:nvPr>
            <p:ph type="dgm" sz="quarter" idx="49"/>
          </p:nvPr>
        </p:nvSpPr>
        <p:spPr>
          <a:xfrm>
            <a:off x="21957914" y="5006604"/>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93" name="Text Placeholder 7">
            <a:extLst>
              <a:ext uri="{FF2B5EF4-FFF2-40B4-BE49-F238E27FC236}">
                <a16:creationId xmlns:a16="http://schemas.microsoft.com/office/drawing/2014/main" id="{6101F59D-B957-4A6A-AD4F-43DDA8CF2AEC}"/>
              </a:ext>
            </a:extLst>
          </p:cNvPr>
          <p:cNvSpPr>
            <a:spLocks noGrp="1"/>
          </p:cNvSpPr>
          <p:nvPr>
            <p:ph type="body" sz="quarter" idx="50" hasCustomPrompt="1"/>
          </p:nvPr>
        </p:nvSpPr>
        <p:spPr>
          <a:xfrm>
            <a:off x="22343982" y="5372232"/>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94" name="Text Placeholder 7">
            <a:extLst>
              <a:ext uri="{FF2B5EF4-FFF2-40B4-BE49-F238E27FC236}">
                <a16:creationId xmlns:a16="http://schemas.microsoft.com/office/drawing/2014/main" id="{D6CB8030-0CE5-4046-A006-8B25E0B8078A}"/>
              </a:ext>
            </a:extLst>
          </p:cNvPr>
          <p:cNvSpPr>
            <a:spLocks noGrp="1"/>
          </p:cNvSpPr>
          <p:nvPr>
            <p:ph type="body" sz="quarter" idx="51"/>
          </p:nvPr>
        </p:nvSpPr>
        <p:spPr>
          <a:xfrm>
            <a:off x="22343982" y="5819501"/>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5" name="Picture Placeholder 2">
            <a:extLst>
              <a:ext uri="{FF2B5EF4-FFF2-40B4-BE49-F238E27FC236}">
                <a16:creationId xmlns:a16="http://schemas.microsoft.com/office/drawing/2014/main" id="{5EF6CDD6-047D-496F-AFA8-5EA7B49B6C78}"/>
              </a:ext>
            </a:extLst>
          </p:cNvPr>
          <p:cNvSpPr>
            <a:spLocks noGrp="1"/>
          </p:cNvSpPr>
          <p:nvPr>
            <p:ph type="pic" sz="quarter" idx="72"/>
          </p:nvPr>
        </p:nvSpPr>
        <p:spPr>
          <a:xfrm>
            <a:off x="1379023"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16" name="SmartArt Placeholder 11">
            <a:extLst>
              <a:ext uri="{FF2B5EF4-FFF2-40B4-BE49-F238E27FC236}">
                <a16:creationId xmlns:a16="http://schemas.microsoft.com/office/drawing/2014/main" id="{FB9B519B-B038-4AD4-8436-79422AABAEA0}"/>
              </a:ext>
            </a:extLst>
          </p:cNvPr>
          <p:cNvSpPr>
            <a:spLocks noGrp="1"/>
          </p:cNvSpPr>
          <p:nvPr>
            <p:ph type="dgm" sz="quarter" idx="73"/>
          </p:nvPr>
        </p:nvSpPr>
        <p:spPr>
          <a:xfrm>
            <a:off x="1379023" y="11603466"/>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17" name="Text Placeholder 7">
            <a:extLst>
              <a:ext uri="{FF2B5EF4-FFF2-40B4-BE49-F238E27FC236}">
                <a16:creationId xmlns:a16="http://schemas.microsoft.com/office/drawing/2014/main" id="{866CA285-CFFE-4B6C-BDB1-29ABD65FBD3D}"/>
              </a:ext>
            </a:extLst>
          </p:cNvPr>
          <p:cNvSpPr>
            <a:spLocks noGrp="1"/>
          </p:cNvSpPr>
          <p:nvPr>
            <p:ph type="body" sz="quarter" idx="74" hasCustomPrompt="1"/>
          </p:nvPr>
        </p:nvSpPr>
        <p:spPr>
          <a:xfrm>
            <a:off x="1827366"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18" name="Text Placeholder 7">
            <a:extLst>
              <a:ext uri="{FF2B5EF4-FFF2-40B4-BE49-F238E27FC236}">
                <a16:creationId xmlns:a16="http://schemas.microsoft.com/office/drawing/2014/main" id="{0D2C4C59-7C1A-4DB1-AE3C-7951516C1302}"/>
              </a:ext>
            </a:extLst>
          </p:cNvPr>
          <p:cNvSpPr>
            <a:spLocks noGrp="1"/>
          </p:cNvSpPr>
          <p:nvPr>
            <p:ph type="body" sz="quarter" idx="75"/>
          </p:nvPr>
        </p:nvSpPr>
        <p:spPr>
          <a:xfrm>
            <a:off x="1827366"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19" name="Picture Placeholder 2">
            <a:extLst>
              <a:ext uri="{FF2B5EF4-FFF2-40B4-BE49-F238E27FC236}">
                <a16:creationId xmlns:a16="http://schemas.microsoft.com/office/drawing/2014/main" id="{2433EAA6-1B76-4D22-B20C-382E77F73BF8}"/>
              </a:ext>
            </a:extLst>
          </p:cNvPr>
          <p:cNvSpPr>
            <a:spLocks noGrp="1"/>
          </p:cNvSpPr>
          <p:nvPr>
            <p:ph type="pic" sz="quarter" idx="76"/>
          </p:nvPr>
        </p:nvSpPr>
        <p:spPr>
          <a:xfrm>
            <a:off x="28820358"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0" name="SmartArt Placeholder 11">
            <a:extLst>
              <a:ext uri="{FF2B5EF4-FFF2-40B4-BE49-F238E27FC236}">
                <a16:creationId xmlns:a16="http://schemas.microsoft.com/office/drawing/2014/main" id="{66DEA633-5578-4CB4-B665-A858FCD36896}"/>
              </a:ext>
            </a:extLst>
          </p:cNvPr>
          <p:cNvSpPr>
            <a:spLocks noGrp="1"/>
          </p:cNvSpPr>
          <p:nvPr>
            <p:ph type="dgm" sz="quarter" idx="77"/>
          </p:nvPr>
        </p:nvSpPr>
        <p:spPr>
          <a:xfrm>
            <a:off x="28820357"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1" name="Text Placeholder 7">
            <a:extLst>
              <a:ext uri="{FF2B5EF4-FFF2-40B4-BE49-F238E27FC236}">
                <a16:creationId xmlns:a16="http://schemas.microsoft.com/office/drawing/2014/main" id="{ADF5227F-EFDB-4286-B518-724940D0ADF7}"/>
              </a:ext>
            </a:extLst>
          </p:cNvPr>
          <p:cNvSpPr>
            <a:spLocks noGrp="1"/>
          </p:cNvSpPr>
          <p:nvPr>
            <p:ph type="body" sz="quarter" idx="78" hasCustomPrompt="1"/>
          </p:nvPr>
        </p:nvSpPr>
        <p:spPr>
          <a:xfrm>
            <a:off x="2920947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22" name="Text Placeholder 7">
            <a:extLst>
              <a:ext uri="{FF2B5EF4-FFF2-40B4-BE49-F238E27FC236}">
                <a16:creationId xmlns:a16="http://schemas.microsoft.com/office/drawing/2014/main" id="{5F9E62FF-6791-4516-979B-3DC5FEBA729F}"/>
              </a:ext>
            </a:extLst>
          </p:cNvPr>
          <p:cNvSpPr>
            <a:spLocks noGrp="1"/>
          </p:cNvSpPr>
          <p:nvPr>
            <p:ph type="body" sz="quarter" idx="79"/>
          </p:nvPr>
        </p:nvSpPr>
        <p:spPr>
          <a:xfrm>
            <a:off x="29209470"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23" name="Picture Placeholder 2">
            <a:extLst>
              <a:ext uri="{FF2B5EF4-FFF2-40B4-BE49-F238E27FC236}">
                <a16:creationId xmlns:a16="http://schemas.microsoft.com/office/drawing/2014/main" id="{E96E6983-613C-4C66-B7EA-1552AC854E16}"/>
              </a:ext>
            </a:extLst>
          </p:cNvPr>
          <p:cNvSpPr>
            <a:spLocks noGrp="1"/>
          </p:cNvSpPr>
          <p:nvPr>
            <p:ph type="pic" sz="quarter" idx="80"/>
          </p:nvPr>
        </p:nvSpPr>
        <p:spPr>
          <a:xfrm>
            <a:off x="15100371" y="11603466"/>
            <a:ext cx="6348944"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4" name="SmartArt Placeholder 11">
            <a:extLst>
              <a:ext uri="{FF2B5EF4-FFF2-40B4-BE49-F238E27FC236}">
                <a16:creationId xmlns:a16="http://schemas.microsoft.com/office/drawing/2014/main" id="{5053F282-A472-498C-B6AC-B2D917655165}"/>
              </a:ext>
            </a:extLst>
          </p:cNvPr>
          <p:cNvSpPr>
            <a:spLocks noGrp="1"/>
          </p:cNvSpPr>
          <p:nvPr>
            <p:ph type="dgm" sz="quarter" idx="81"/>
          </p:nvPr>
        </p:nvSpPr>
        <p:spPr>
          <a:xfrm>
            <a:off x="15098806" y="11603466"/>
            <a:ext cx="6345936"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5" name="Text Placeholder 7">
            <a:extLst>
              <a:ext uri="{FF2B5EF4-FFF2-40B4-BE49-F238E27FC236}">
                <a16:creationId xmlns:a16="http://schemas.microsoft.com/office/drawing/2014/main" id="{AF8FDFA2-7B11-4807-B451-E82D91D92DE9}"/>
              </a:ext>
            </a:extLst>
          </p:cNvPr>
          <p:cNvSpPr>
            <a:spLocks noGrp="1"/>
          </p:cNvSpPr>
          <p:nvPr>
            <p:ph type="body" sz="quarter" idx="82" hasCustomPrompt="1"/>
          </p:nvPr>
        </p:nvSpPr>
        <p:spPr>
          <a:xfrm>
            <a:off x="15515006"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26" name="Text Placeholder 7">
            <a:extLst>
              <a:ext uri="{FF2B5EF4-FFF2-40B4-BE49-F238E27FC236}">
                <a16:creationId xmlns:a16="http://schemas.microsoft.com/office/drawing/2014/main" id="{3BF1E994-B682-4501-91D4-AD855F9A9677}"/>
              </a:ext>
            </a:extLst>
          </p:cNvPr>
          <p:cNvSpPr>
            <a:spLocks noGrp="1"/>
          </p:cNvSpPr>
          <p:nvPr>
            <p:ph type="body" sz="quarter" idx="83"/>
          </p:nvPr>
        </p:nvSpPr>
        <p:spPr>
          <a:xfrm>
            <a:off x="15515006"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27" name="Picture Placeholder 2">
            <a:extLst>
              <a:ext uri="{FF2B5EF4-FFF2-40B4-BE49-F238E27FC236}">
                <a16:creationId xmlns:a16="http://schemas.microsoft.com/office/drawing/2014/main" id="{D22EDA86-F4D0-446B-9D18-57AF79C3764E}"/>
              </a:ext>
            </a:extLst>
          </p:cNvPr>
          <p:cNvSpPr>
            <a:spLocks noGrp="1"/>
          </p:cNvSpPr>
          <p:nvPr>
            <p:ph type="pic" sz="quarter" idx="84"/>
          </p:nvPr>
        </p:nvSpPr>
        <p:spPr>
          <a:xfrm>
            <a:off x="8239697" y="11603466"/>
            <a:ext cx="6345936"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28" name="SmartArt Placeholder 11">
            <a:extLst>
              <a:ext uri="{FF2B5EF4-FFF2-40B4-BE49-F238E27FC236}">
                <a16:creationId xmlns:a16="http://schemas.microsoft.com/office/drawing/2014/main" id="{73FFA721-DE97-4E4C-913B-921ECCF4B3BF}"/>
              </a:ext>
            </a:extLst>
          </p:cNvPr>
          <p:cNvSpPr>
            <a:spLocks noGrp="1"/>
          </p:cNvSpPr>
          <p:nvPr>
            <p:ph type="dgm" sz="quarter" idx="85"/>
          </p:nvPr>
        </p:nvSpPr>
        <p:spPr>
          <a:xfrm>
            <a:off x="8235125" y="11603466"/>
            <a:ext cx="6355082"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29" name="Text Placeholder 7">
            <a:extLst>
              <a:ext uri="{FF2B5EF4-FFF2-40B4-BE49-F238E27FC236}">
                <a16:creationId xmlns:a16="http://schemas.microsoft.com/office/drawing/2014/main" id="{95A50324-9B13-4A76-B2D2-6CC5ABD70C13}"/>
              </a:ext>
            </a:extLst>
          </p:cNvPr>
          <p:cNvSpPr>
            <a:spLocks noGrp="1"/>
          </p:cNvSpPr>
          <p:nvPr>
            <p:ph type="body" sz="quarter" idx="86" hasCustomPrompt="1"/>
          </p:nvPr>
        </p:nvSpPr>
        <p:spPr>
          <a:xfrm>
            <a:off x="8686030"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0" name="Text Placeholder 7">
            <a:extLst>
              <a:ext uri="{FF2B5EF4-FFF2-40B4-BE49-F238E27FC236}">
                <a16:creationId xmlns:a16="http://schemas.microsoft.com/office/drawing/2014/main" id="{B83EA30D-58F2-45FF-9440-2EA1CF33DA22}"/>
              </a:ext>
            </a:extLst>
          </p:cNvPr>
          <p:cNvSpPr>
            <a:spLocks noGrp="1"/>
          </p:cNvSpPr>
          <p:nvPr>
            <p:ph type="body" sz="quarter" idx="87"/>
          </p:nvPr>
        </p:nvSpPr>
        <p:spPr>
          <a:xfrm>
            <a:off x="8686030"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131" name="Picture Placeholder 2">
            <a:extLst>
              <a:ext uri="{FF2B5EF4-FFF2-40B4-BE49-F238E27FC236}">
                <a16:creationId xmlns:a16="http://schemas.microsoft.com/office/drawing/2014/main" id="{071354B7-89EB-4FE1-9718-D95FE21213B5}"/>
              </a:ext>
            </a:extLst>
          </p:cNvPr>
          <p:cNvSpPr>
            <a:spLocks noGrp="1"/>
          </p:cNvSpPr>
          <p:nvPr>
            <p:ph type="pic" sz="quarter" idx="88"/>
          </p:nvPr>
        </p:nvSpPr>
        <p:spPr>
          <a:xfrm>
            <a:off x="21964053" y="11603466"/>
            <a:ext cx="6341568" cy="605192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32" name="SmartArt Placeholder 11">
            <a:extLst>
              <a:ext uri="{FF2B5EF4-FFF2-40B4-BE49-F238E27FC236}">
                <a16:creationId xmlns:a16="http://schemas.microsoft.com/office/drawing/2014/main" id="{1B21AEE2-3139-488D-A4EB-1FD8AF3F2DF3}"/>
              </a:ext>
            </a:extLst>
          </p:cNvPr>
          <p:cNvSpPr>
            <a:spLocks noGrp="1"/>
          </p:cNvSpPr>
          <p:nvPr>
            <p:ph type="dgm" sz="quarter" idx="89"/>
          </p:nvPr>
        </p:nvSpPr>
        <p:spPr>
          <a:xfrm>
            <a:off x="21957914" y="11603466"/>
            <a:ext cx="6341568" cy="3039872"/>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endParaRPr lang="en-US" dirty="0"/>
          </a:p>
        </p:txBody>
      </p:sp>
      <p:sp>
        <p:nvSpPr>
          <p:cNvPr id="133" name="Text Placeholder 7">
            <a:extLst>
              <a:ext uri="{FF2B5EF4-FFF2-40B4-BE49-F238E27FC236}">
                <a16:creationId xmlns:a16="http://schemas.microsoft.com/office/drawing/2014/main" id="{E5844046-23F0-41CF-A300-273555F22627}"/>
              </a:ext>
            </a:extLst>
          </p:cNvPr>
          <p:cNvSpPr>
            <a:spLocks noGrp="1"/>
          </p:cNvSpPr>
          <p:nvPr>
            <p:ph type="body" sz="quarter" idx="90" hasCustomPrompt="1"/>
          </p:nvPr>
        </p:nvSpPr>
        <p:spPr>
          <a:xfrm>
            <a:off x="22343982" y="11969094"/>
            <a:ext cx="5669280" cy="750359"/>
          </a:xfrm>
          <a:prstGeom prst="rect">
            <a:avLst/>
          </a:prstGeom>
        </p:spPr>
        <p:txBody>
          <a:bodyPr/>
          <a:lstStyle>
            <a:lvl1pPr marL="0" indent="0" algn="ctr">
              <a:buFontTx/>
              <a:buNone/>
              <a:defRPr sz="32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EDIT MASTER TEXT STYLES</a:t>
            </a:r>
          </a:p>
        </p:txBody>
      </p:sp>
      <p:sp>
        <p:nvSpPr>
          <p:cNvPr id="134" name="Text Placeholder 7">
            <a:extLst>
              <a:ext uri="{FF2B5EF4-FFF2-40B4-BE49-F238E27FC236}">
                <a16:creationId xmlns:a16="http://schemas.microsoft.com/office/drawing/2014/main" id="{CF2A26C5-2EAC-4ECB-A255-39670BB36294}"/>
              </a:ext>
            </a:extLst>
          </p:cNvPr>
          <p:cNvSpPr>
            <a:spLocks noGrp="1"/>
          </p:cNvSpPr>
          <p:nvPr>
            <p:ph type="body" sz="quarter" idx="91"/>
          </p:nvPr>
        </p:nvSpPr>
        <p:spPr>
          <a:xfrm>
            <a:off x="22343982" y="12416363"/>
            <a:ext cx="5669280" cy="750359"/>
          </a:xfrm>
          <a:prstGeom prst="rect">
            <a:avLst/>
          </a:prstGeom>
        </p:spPr>
        <p:txBody>
          <a:bodyPr/>
          <a:lstStyle>
            <a:lvl1pPr marL="0" indent="0" algn="ctr">
              <a:buFontTx/>
              <a:buNone/>
              <a:defRPr sz="24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4594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2">
                    <a:lumMod val="50000"/>
                  </a:schemeClr>
                </a:solidFill>
                <a:latin typeface="Trebuchet MS" panose="020B0603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 Vide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p:nvPr>
        </p:nvSpPr>
        <p:spPr>
          <a:xfrm>
            <a:off x="0" y="0"/>
            <a:ext cx="36576000" cy="20574000"/>
          </a:xfrm>
          <a:prstGeom prst="rect">
            <a:avLst/>
          </a:prstGeom>
        </p:spPr>
        <p:txBody>
          <a:bodyPr tIns="7863840"/>
          <a:lstStyle>
            <a:lvl1pPr marL="0" indent="0" algn="ctr">
              <a:buFontTx/>
              <a:buNone/>
              <a:defRPr lang="en-US" sz="7200" b="0">
                <a:solidFill>
                  <a:schemeClr val="bg2">
                    <a:lumMod val="50000"/>
                  </a:schemeClr>
                </a:solidFill>
                <a:latin typeface="Trebuchet MS" pitchFamily="34" charset="0"/>
                <a:ea typeface="+mn-ea"/>
                <a:cs typeface="+mn-cs"/>
              </a:defRPr>
            </a:lvl1pPr>
          </a:lstStyle>
          <a:p>
            <a:r>
              <a:rPr lang="en-US"/>
              <a:t>Click icon to add media</a:t>
            </a:r>
            <a:endParaRPr lang="en-US" dirty="0"/>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3" name="Content Placeholder 2"/>
          <p:cNvSpPr>
            <a:spLocks noGrp="1"/>
          </p:cNvSpPr>
          <p:nvPr>
            <p:ph idx="1"/>
          </p:nvPr>
        </p:nvSpPr>
        <p:spPr>
          <a:xfrm>
            <a:off x="2514600" y="4846320"/>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lnSpc>
                <a:spcPct val="90000"/>
              </a:lnSpc>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D48CB7C0-4136-4D6F-957F-F17F827E61BC}"/>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Picture 6" descr="A close-up of a spider web&#10;&#10;Description automatically generated with low confidence">
            <a:extLst>
              <a:ext uri="{FF2B5EF4-FFF2-40B4-BE49-F238E27FC236}">
                <a16:creationId xmlns:a16="http://schemas.microsoft.com/office/drawing/2014/main" id="{BA989119-71DA-4316-A151-8E15D149DD6C}"/>
              </a:ext>
            </a:extLst>
          </p:cNvPr>
          <p:cNvPicPr>
            <a:picLocks noChangeAspect="1"/>
          </p:cNvPicPr>
          <p:nvPr userDrawn="1"/>
        </p:nvPicPr>
        <p:blipFill rotWithShape="1">
          <a:blip r:embed="rId2"/>
          <a:srcRect l="50441" t="43631" r="4276" b="11086"/>
          <a:stretch/>
        </p:blipFill>
        <p:spPr>
          <a:xfrm>
            <a:off x="1" y="0"/>
            <a:ext cx="36576000" cy="20574000"/>
          </a:xfrm>
          <a:prstGeom prst="rect">
            <a:avLst/>
          </a:prstGeom>
        </p:spPr>
      </p:pic>
      <p:sp>
        <p:nvSpPr>
          <p:cNvPr id="10" name="Rectangle 9">
            <a:extLst>
              <a:ext uri="{FF2B5EF4-FFF2-40B4-BE49-F238E27FC236}">
                <a16:creationId xmlns:a16="http://schemas.microsoft.com/office/drawing/2014/main" id="{DEBC4B2D-BEAB-4023-B75F-DBE10865FB91}"/>
              </a:ext>
            </a:extLst>
          </p:cNvPr>
          <p:cNvSpPr/>
          <p:nvPr userDrawn="1"/>
        </p:nvSpPr>
        <p:spPr>
          <a:xfrm>
            <a:off x="0" y="10820400"/>
            <a:ext cx="36576000" cy="9753600"/>
          </a:xfrm>
          <a:prstGeom prst="rect">
            <a:avLst/>
          </a:prstGeom>
          <a:gradFill>
            <a:gsLst>
              <a:gs pos="0">
                <a:schemeClr val="bg1">
                  <a:alpha val="0"/>
                </a:schemeClr>
              </a:gs>
              <a:gs pos="100000">
                <a:schemeClr val="bg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493969F7-3958-4B24-B6D8-C4B33AA8D119}"/>
              </a:ext>
            </a:extLst>
          </p:cNvPr>
          <p:cNvSpPr>
            <a:spLocks noGrp="1"/>
          </p:cNvSpPr>
          <p:nvPr>
            <p:ph type="body" sz="quarter" idx="13" hasCustomPrompt="1"/>
          </p:nvPr>
        </p:nvSpPr>
        <p:spPr>
          <a:xfrm>
            <a:off x="5322832" y="16124498"/>
            <a:ext cx="21945602" cy="2151779"/>
          </a:xfrm>
          <a:prstGeom prst="rect">
            <a:avLst/>
          </a:prstGeom>
        </p:spPr>
        <p:txBody>
          <a:bodyPr/>
          <a:lstStyle>
            <a:lvl1pPr marL="0" indent="0" algn="l">
              <a:lnSpc>
                <a:spcPct val="90000"/>
              </a:lnSpc>
              <a:spcBef>
                <a:spcPts val="0"/>
              </a:spcBef>
              <a:buFontTx/>
              <a:buNone/>
              <a:defRPr sz="4000" cap="none" baseline="0">
                <a:solidFill>
                  <a:schemeClr val="tx2"/>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Master Text Style</a:t>
            </a:r>
          </a:p>
        </p:txBody>
      </p:sp>
      <p:sp>
        <p:nvSpPr>
          <p:cNvPr id="15" name="Text Placeholder 4">
            <a:extLst>
              <a:ext uri="{FF2B5EF4-FFF2-40B4-BE49-F238E27FC236}">
                <a16:creationId xmlns:a16="http://schemas.microsoft.com/office/drawing/2014/main" id="{6197F771-0913-481D-869B-6DFB92729757}"/>
              </a:ext>
            </a:extLst>
          </p:cNvPr>
          <p:cNvSpPr>
            <a:spLocks noGrp="1"/>
          </p:cNvSpPr>
          <p:nvPr>
            <p:ph type="body" sz="quarter" idx="14" hasCustomPrompt="1"/>
          </p:nvPr>
        </p:nvSpPr>
        <p:spPr>
          <a:xfrm>
            <a:off x="4571999" y="9554308"/>
            <a:ext cx="21945602" cy="6135513"/>
          </a:xfrm>
          <a:prstGeom prst="rect">
            <a:avLst/>
          </a:prstGeom>
        </p:spPr>
        <p:txBody>
          <a:bodyPr anchor="b"/>
          <a:lstStyle>
            <a:lvl1pPr marL="0" indent="0" algn="l">
              <a:lnSpc>
                <a:spcPct val="90000"/>
              </a:lnSpc>
              <a:spcBef>
                <a:spcPts val="0"/>
              </a:spcBef>
              <a:buFontTx/>
              <a:buNone/>
              <a:defRPr sz="10000" cap="none" baseline="0">
                <a:solidFill>
                  <a:schemeClr val="tx1"/>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edit Master Title Style</a:t>
            </a:r>
          </a:p>
        </p:txBody>
      </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picture containing leaf, laser&#10;&#10;Description automatically generated">
            <a:extLst>
              <a:ext uri="{FF2B5EF4-FFF2-40B4-BE49-F238E27FC236}">
                <a16:creationId xmlns:a16="http://schemas.microsoft.com/office/drawing/2014/main" id="{6660855F-17AB-4A73-A0C4-EB823D075071}"/>
              </a:ext>
            </a:extLst>
          </p:cNvPr>
          <p:cNvPicPr>
            <a:picLocks noChangeAspect="1"/>
          </p:cNvPicPr>
          <p:nvPr userDrawn="1"/>
        </p:nvPicPr>
        <p:blipFill>
          <a:blip r:embed="rId2"/>
          <a:stretch>
            <a:fillRect/>
          </a:stretch>
        </p:blipFill>
        <p:spPr>
          <a:xfrm>
            <a:off x="0" y="0"/>
            <a:ext cx="36576000" cy="20574000"/>
          </a:xfrm>
          <a:prstGeom prst="rect">
            <a:avLst/>
          </a:prstGeom>
        </p:spPr>
      </p:pic>
    </p:spTree>
    <p:extLst>
      <p:ext uri="{BB962C8B-B14F-4D97-AF65-F5344CB8AC3E}">
        <p14:creationId xmlns:p14="http://schemas.microsoft.com/office/powerpoint/2010/main" val="35658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1" y="0"/>
            <a:ext cx="36576000" cy="20573996"/>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1371600" y="13369654"/>
            <a:ext cx="20167600" cy="5943600"/>
          </a:xfrm>
          <a:prstGeom prst="rect">
            <a:avLst/>
          </a:prstGeom>
        </p:spPr>
        <p:txBody>
          <a:bodyPr anchor="b"/>
          <a:lstStyle>
            <a:lvl1pPr marL="0" indent="0">
              <a:spcBef>
                <a:spcPts val="0"/>
              </a:spcBef>
              <a:buFontTx/>
              <a:buNone/>
              <a:defRPr lang="en-US" sz="8000" b="1" kern="0" cap="all" baseline="0" dirty="0" smtClean="0">
                <a:solidFill>
                  <a:schemeClr val="tx1"/>
                </a:solidFill>
                <a:latin typeface="Trebuchet MS" panose="020B0603020202020204" pitchFamily="34" charset="0"/>
                <a:ea typeface="+mj-ea"/>
                <a:cs typeface="+mj-cs"/>
              </a:defRPr>
            </a:lvl1pPr>
            <a:lvl2pPr marL="2562790" indent="0">
              <a:buFontTx/>
              <a:buNone/>
              <a:defRPr lang="en-US" sz="8000" b="1" kern="0" cap="all" baseline="0" dirty="0" smtClean="0">
                <a:solidFill>
                  <a:schemeClr val="tx1"/>
                </a:solidFill>
                <a:latin typeface="Trebuchet MS" panose="020B0603020202020204" pitchFamily="34" charset="0"/>
                <a:ea typeface="+mj-ea"/>
                <a:cs typeface="+mj-cs"/>
              </a:defRPr>
            </a:lvl2pPr>
            <a:lvl3pPr marL="4883584" indent="0">
              <a:buFontTx/>
              <a:buNone/>
              <a:defRPr lang="en-US" sz="8000" b="1" kern="0" cap="all" baseline="0" dirty="0" smtClean="0">
                <a:solidFill>
                  <a:schemeClr val="tx1"/>
                </a:solidFill>
                <a:latin typeface="Trebuchet MS" panose="020B0603020202020204" pitchFamily="34" charset="0"/>
                <a:ea typeface="+mj-ea"/>
                <a:cs typeface="+mj-cs"/>
              </a:defRPr>
            </a:lvl3pPr>
            <a:lvl4pPr marL="6933729" indent="0">
              <a:buFontTx/>
              <a:buNone/>
              <a:defRPr lang="en-US" sz="8000" b="1" kern="0" cap="all" baseline="0" dirty="0" smtClean="0">
                <a:solidFill>
                  <a:schemeClr val="tx1"/>
                </a:solidFill>
                <a:latin typeface="Trebuchet MS" panose="020B0603020202020204" pitchFamily="34" charset="0"/>
                <a:ea typeface="+mj-ea"/>
                <a:cs typeface="+mj-cs"/>
              </a:defRPr>
            </a:lvl4pPr>
            <a:lvl5pPr marL="8471409" indent="0">
              <a:buFontTx/>
              <a:buNone/>
              <a:defRPr lang="en-US" sz="8000"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491FCA0-A4E3-4331-8F3E-3CF9FC8D1DBD}"/>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Trebuchet MS" panose="020B0603020202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Master Text Style</a:t>
            </a:r>
          </a:p>
        </p:txBody>
      </p:sp>
      <p:sp>
        <p:nvSpPr>
          <p:cNvPr id="7" name="Title 1">
            <a:extLst>
              <a:ext uri="{FF2B5EF4-FFF2-40B4-BE49-F238E27FC236}">
                <a16:creationId xmlns:a16="http://schemas.microsoft.com/office/drawing/2014/main" id="{3A43FC4E-58F2-4EAD-8EB3-29B66F0FA4E3}"/>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defRPr>
            </a:lvl1pPr>
          </a:lstStyle>
          <a:p>
            <a:r>
              <a:rPr lang="en-US" dirty="0"/>
              <a:t>Click to edit master title style</a:t>
            </a:r>
          </a:p>
        </p:txBody>
      </p:sp>
      <p:pic>
        <p:nvPicPr>
          <p:cNvPr id="8" name="Picture 7" descr="A close up of a logo&#10;&#10;Description automatically generated">
            <a:extLst>
              <a:ext uri="{FF2B5EF4-FFF2-40B4-BE49-F238E27FC236}">
                <a16:creationId xmlns:a16="http://schemas.microsoft.com/office/drawing/2014/main" id="{760A5FC5-2CFA-4CF6-81CC-1664A29C99DC}"/>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9" name="Picture 8" descr="A high angle view of a building&#10;&#10;Description automatically generated with low confidence">
            <a:extLst>
              <a:ext uri="{FF2B5EF4-FFF2-40B4-BE49-F238E27FC236}">
                <a16:creationId xmlns:a16="http://schemas.microsoft.com/office/drawing/2014/main" id="{36ED5556-7E8D-4B57-A4E7-D6499C0714FE}"/>
              </a:ext>
            </a:extLst>
          </p:cNvPr>
          <p:cNvPicPr>
            <a:picLocks noChangeAspect="1"/>
          </p:cNvPicPr>
          <p:nvPr userDrawn="1"/>
        </p:nvPicPr>
        <p:blipFill>
          <a:blip r:embed="rId2"/>
          <a:stretch>
            <a:fillRect/>
          </a:stretch>
        </p:blipFill>
        <p:spPr>
          <a:xfrm>
            <a:off x="0" y="0"/>
            <a:ext cx="36576000" cy="20574000"/>
          </a:xfrm>
          <a:prstGeom prst="rect">
            <a:avLst/>
          </a:prstGeom>
        </p:spPr>
      </p:pic>
      <p:sp>
        <p:nvSpPr>
          <p:cNvPr id="10" name="Rectangle 9">
            <a:extLst>
              <a:ext uri="{FF2B5EF4-FFF2-40B4-BE49-F238E27FC236}">
                <a16:creationId xmlns:a16="http://schemas.microsoft.com/office/drawing/2014/main" id="{D88B2919-A485-4AF1-9210-D4FA7CFC290E}"/>
              </a:ext>
            </a:extLst>
          </p:cNvPr>
          <p:cNvSpPr/>
          <p:nvPr userDrawn="1"/>
        </p:nvSpPr>
        <p:spPr>
          <a:xfrm>
            <a:off x="0" y="10287000"/>
            <a:ext cx="36576000" cy="10287000"/>
          </a:xfrm>
          <a:prstGeom prst="rect">
            <a:avLst/>
          </a:prstGeom>
          <a:gradFill>
            <a:gsLst>
              <a:gs pos="0">
                <a:schemeClr val="bg1">
                  <a:alpha val="0"/>
                </a:schemeClr>
              </a:gs>
              <a:gs pos="100000">
                <a:schemeClr val="bg1">
                  <a:alpha val="7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4C643F-9D29-4FA0-A611-BFDFCD18BE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4833" y="16295531"/>
            <a:ext cx="11303002" cy="3894167"/>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3062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Right - Text Left">
  <p:cSld name="1_Image Right - Text Left">
    <p:spTree>
      <p:nvGrpSpPr>
        <p:cNvPr id="1" name="Shape 16"/>
        <p:cNvGrpSpPr/>
        <p:nvPr/>
      </p:nvGrpSpPr>
      <p:grpSpPr>
        <a:xfrm>
          <a:off x="0" y="0"/>
          <a:ext cx="0" cy="0"/>
          <a:chOff x="0" y="0"/>
          <a:chExt cx="0" cy="0"/>
        </a:xfrm>
      </p:grpSpPr>
      <p:sp>
        <p:nvSpPr>
          <p:cNvPr id="17" name="Google Shape;17;p15"/>
          <p:cNvSpPr/>
          <p:nvPr/>
        </p:nvSpPr>
        <p:spPr>
          <a:xfrm>
            <a:off x="0" y="0"/>
            <a:ext cx="36576000" cy="20574000"/>
          </a:xfrm>
          <a:prstGeom prst="rect">
            <a:avLst/>
          </a:prstGeom>
          <a:solidFill>
            <a:schemeClr val="dk1"/>
          </a:solidFill>
          <a:ln>
            <a:noFill/>
          </a:ln>
        </p:spPr>
        <p:txBody>
          <a:bodyPr spcFirstLastPara="1" wrap="square" lIns="274276" tIns="137100" rIns="274276" bIns="1371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Trebuchet MS"/>
              <a:ea typeface="Trebuchet MS"/>
              <a:cs typeface="Trebuchet MS"/>
              <a:sym typeface="Trebuchet MS"/>
            </a:endParaRPr>
          </a:p>
        </p:txBody>
      </p:sp>
      <p:sp>
        <p:nvSpPr>
          <p:cNvPr id="18" name="Google Shape;18;p15"/>
          <p:cNvSpPr txBox="1">
            <a:spLocks noGrp="1"/>
          </p:cNvSpPr>
          <p:nvPr>
            <p:ph type="title"/>
          </p:nvPr>
        </p:nvSpPr>
        <p:spPr>
          <a:xfrm>
            <a:off x="2514600" y="4360987"/>
            <a:ext cx="15773400" cy="3365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2514600" y="9052560"/>
            <a:ext cx="15773400" cy="9482328"/>
          </a:xfrm>
          <a:prstGeom prst="rect">
            <a:avLst/>
          </a:prstGeom>
          <a:noFill/>
          <a:ln>
            <a:noFill/>
          </a:ln>
        </p:spPr>
        <p:txBody>
          <a:bodyPr spcFirstLastPara="1" wrap="square" lIns="91425" tIns="45700" rIns="91425" bIns="45700" anchor="t" anchorCtr="0">
            <a:noAutofit/>
          </a:bodyPr>
          <a:lstStyle>
            <a:lvl1pPr marL="1371600" marR="0" lvl="0" indent="-939736" algn="l" rtl="0">
              <a:lnSpc>
                <a:spcPct val="90000"/>
              </a:lnSpc>
              <a:spcBef>
                <a:spcPts val="3000"/>
              </a:spcBef>
              <a:spcAft>
                <a:spcPts val="0"/>
              </a:spcAft>
              <a:buClr>
                <a:schemeClr val="dk2"/>
              </a:buClr>
              <a:buSzPts val="1333"/>
              <a:buFont typeface="Noto Sans Symbols"/>
              <a:buChar char="▪"/>
              <a:defRPr sz="4000"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2" b="0" i="0" u="none" strike="noStrike" cap="none">
                <a:solidFill>
                  <a:schemeClr val="lt1"/>
                </a:solidFill>
                <a:latin typeface="Trebuchet MS"/>
                <a:ea typeface="Trebuchet MS"/>
                <a:cs typeface="Trebuchet MS"/>
                <a:sym typeface="Trebuchet MS"/>
              </a:defRPr>
            </a:lvl3pPr>
            <a:lvl4pPr marL="5486400" marR="0" lvl="3" indent="-863536" algn="l" rtl="0">
              <a:lnSpc>
                <a:spcPct val="90000"/>
              </a:lnSpc>
              <a:spcBef>
                <a:spcPts val="1500"/>
              </a:spcBef>
              <a:spcAft>
                <a:spcPts val="0"/>
              </a:spcAft>
              <a:buClr>
                <a:schemeClr val="dk2"/>
              </a:buClr>
              <a:buSzPts val="933"/>
              <a:buFont typeface="Noto Sans Symbols"/>
              <a:buChar char="▪"/>
              <a:defRPr sz="2800"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 name="Google Shape;20;p15"/>
          <p:cNvSpPr txBox="1">
            <a:spLocks noGrp="1"/>
          </p:cNvSpPr>
          <p:nvPr>
            <p:ph type="body" idx="2"/>
          </p:nvPr>
        </p:nvSpPr>
        <p:spPr>
          <a:xfrm>
            <a:off x="2514600" y="769924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 name="Google Shape;21;p15"/>
          <p:cNvSpPr>
            <a:spLocks noGrp="1"/>
          </p:cNvSpPr>
          <p:nvPr>
            <p:ph type="pic" idx="3"/>
          </p:nvPr>
        </p:nvSpPr>
        <p:spPr>
          <a:xfrm>
            <a:off x="20162839" y="0"/>
            <a:ext cx="16413162" cy="20574000"/>
          </a:xfrm>
          <a:prstGeom prst="rect">
            <a:avLst/>
          </a:prstGeom>
          <a:solidFill>
            <a:srgbClr val="F2F2F2"/>
          </a:solidFill>
          <a:ln>
            <a:noFill/>
          </a:ln>
        </p:spPr>
      </p:sp>
    </p:spTree>
    <p:extLst>
      <p:ext uri="{BB962C8B-B14F-4D97-AF65-F5344CB8AC3E}">
        <p14:creationId xmlns:p14="http://schemas.microsoft.com/office/powerpoint/2010/main" val="5851472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685"/>
        <p:cNvGrpSpPr/>
        <p:nvPr/>
      </p:nvGrpSpPr>
      <p:grpSpPr>
        <a:xfrm>
          <a:off x="0" y="0"/>
          <a:ext cx="0" cy="0"/>
          <a:chOff x="0" y="0"/>
          <a:chExt cx="0" cy="0"/>
        </a:xfrm>
      </p:grpSpPr>
      <p:sp>
        <p:nvSpPr>
          <p:cNvPr id="686" name="Google Shape;686;p42"/>
          <p:cNvSpPr txBox="1">
            <a:spLocks noGrp="1"/>
          </p:cNvSpPr>
          <p:nvPr>
            <p:ph type="title"/>
          </p:nvPr>
        </p:nvSpPr>
        <p:spPr>
          <a:xfrm>
            <a:off x="1661160" y="1737363"/>
            <a:ext cx="33253200" cy="19692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SzPts val="1400"/>
              <a:buNone/>
              <a:defRPr sz="9600">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7" name="Google Shape;687;p42"/>
          <p:cNvSpPr txBox="1">
            <a:spLocks noGrp="1"/>
          </p:cNvSpPr>
          <p:nvPr>
            <p:ph type="body" idx="1"/>
          </p:nvPr>
        </p:nvSpPr>
        <p:spPr>
          <a:xfrm>
            <a:off x="1722501" y="7010121"/>
            <a:ext cx="33162000" cy="12396000"/>
          </a:xfrm>
          <a:prstGeom prst="rect">
            <a:avLst/>
          </a:prstGeom>
          <a:noFill/>
          <a:ln>
            <a:noFill/>
          </a:ln>
        </p:spPr>
        <p:txBody>
          <a:bodyPr spcFirstLastPara="1" wrap="square" lIns="91425" tIns="45700" rIns="91425" bIns="45700" anchor="t" anchorCtr="0">
            <a:noAutofit/>
          </a:bodyPr>
          <a:lstStyle>
            <a:lvl1pPr marL="1828755" lvl="0" indent="-914376" algn="l" rtl="0">
              <a:lnSpc>
                <a:spcPct val="90000"/>
              </a:lnSpc>
              <a:spcBef>
                <a:spcPts val="3201"/>
              </a:spcBef>
              <a:spcAft>
                <a:spcPts val="0"/>
              </a:spcAft>
              <a:buClr>
                <a:schemeClr val="dk1"/>
              </a:buClr>
              <a:buSzPts val="1600"/>
              <a:buFont typeface="Trebuchet MS"/>
              <a:buNone/>
              <a:defRPr sz="4800">
                <a:solidFill>
                  <a:schemeClr val="accent4"/>
                </a:solidFill>
              </a:defRPr>
            </a:lvl1pPr>
            <a:lvl2pPr marL="3657510" lvl="1" indent="-914376" algn="l" rtl="0">
              <a:lnSpc>
                <a:spcPct val="90000"/>
              </a:lnSpc>
              <a:spcBef>
                <a:spcPts val="3201"/>
              </a:spcBef>
              <a:spcAft>
                <a:spcPts val="0"/>
              </a:spcAft>
              <a:buClr>
                <a:schemeClr val="dk1"/>
              </a:buClr>
              <a:buSzPts val="1400"/>
              <a:buFont typeface="Trebuchet MS"/>
              <a:buNone/>
              <a:defRPr sz="3999">
                <a:solidFill>
                  <a:schemeClr val="accent4"/>
                </a:solidFill>
              </a:defRPr>
            </a:lvl2pPr>
            <a:lvl3pPr marL="5486262" lvl="2" indent="-914376" algn="l" rtl="0">
              <a:lnSpc>
                <a:spcPct val="90000"/>
              </a:lnSpc>
              <a:spcBef>
                <a:spcPts val="3201"/>
              </a:spcBef>
              <a:spcAft>
                <a:spcPts val="0"/>
              </a:spcAft>
              <a:buClr>
                <a:schemeClr val="dk1"/>
              </a:buClr>
              <a:buSzPts val="1200"/>
              <a:buFont typeface="Trebuchet MS"/>
              <a:buNone/>
              <a:defRPr sz="3600">
                <a:solidFill>
                  <a:schemeClr val="accent4"/>
                </a:solidFill>
              </a:defRPr>
            </a:lvl3pPr>
            <a:lvl4pPr marL="7315017" lvl="3" indent="-1422363" algn="l" rtl="0">
              <a:lnSpc>
                <a:spcPct val="100000"/>
              </a:lnSpc>
              <a:spcBef>
                <a:spcPts val="3201"/>
              </a:spcBef>
              <a:spcAft>
                <a:spcPts val="0"/>
              </a:spcAft>
              <a:buClr>
                <a:schemeClr val="dk1"/>
              </a:buClr>
              <a:buSzPts val="2000"/>
              <a:buFont typeface="Noto Sans Symbols"/>
              <a:buChar char="▪"/>
              <a:defRPr sz="6000">
                <a:solidFill>
                  <a:schemeClr val="lt1"/>
                </a:solidFill>
              </a:defRPr>
            </a:lvl4pPr>
            <a:lvl5pPr marL="9143772" lvl="4" indent="-1473162" algn="l" rtl="0">
              <a:lnSpc>
                <a:spcPct val="100000"/>
              </a:lnSpc>
              <a:spcBef>
                <a:spcPts val="1599"/>
              </a:spcBef>
              <a:spcAft>
                <a:spcPts val="0"/>
              </a:spcAft>
              <a:buClr>
                <a:schemeClr val="dk1"/>
              </a:buClr>
              <a:buSzPts val="2200"/>
              <a:buFont typeface="Noto Sans Symbols"/>
              <a:buChar char="▪"/>
              <a:defRPr>
                <a:solidFill>
                  <a:schemeClr val="lt1"/>
                </a:solidFill>
              </a:defRPr>
            </a:lvl5pPr>
            <a:lvl6pPr marL="10972527" lvl="5" indent="-1371567" algn="l" rtl="0">
              <a:lnSpc>
                <a:spcPct val="100000"/>
              </a:lnSpc>
              <a:spcBef>
                <a:spcPts val="1200"/>
              </a:spcBef>
              <a:spcAft>
                <a:spcPts val="0"/>
              </a:spcAft>
              <a:buClr>
                <a:schemeClr val="dk2"/>
              </a:buClr>
              <a:buSzPts val="1800"/>
              <a:buChar char="»"/>
              <a:defRPr/>
            </a:lvl6pPr>
            <a:lvl7pPr marL="12801279" lvl="6" indent="-1371567" algn="l" rtl="0">
              <a:lnSpc>
                <a:spcPct val="100000"/>
              </a:lnSpc>
              <a:spcBef>
                <a:spcPts val="1200"/>
              </a:spcBef>
              <a:spcAft>
                <a:spcPts val="0"/>
              </a:spcAft>
              <a:buClr>
                <a:schemeClr val="dk2"/>
              </a:buClr>
              <a:buSzPts val="1800"/>
              <a:buChar char="»"/>
              <a:defRPr/>
            </a:lvl7pPr>
            <a:lvl8pPr marL="14630034" lvl="7" indent="-1371567" algn="l" rtl="0">
              <a:lnSpc>
                <a:spcPct val="100000"/>
              </a:lnSpc>
              <a:spcBef>
                <a:spcPts val="1200"/>
              </a:spcBef>
              <a:spcAft>
                <a:spcPts val="0"/>
              </a:spcAft>
              <a:buClr>
                <a:schemeClr val="dk2"/>
              </a:buClr>
              <a:buSzPts val="1800"/>
              <a:buChar char="»"/>
              <a:defRPr/>
            </a:lvl8pPr>
            <a:lvl9pPr marL="16458789" lvl="8" indent="-1371567" algn="l" rtl="0">
              <a:lnSpc>
                <a:spcPct val="100000"/>
              </a:lnSpc>
              <a:spcBef>
                <a:spcPts val="1200"/>
              </a:spcBef>
              <a:spcAft>
                <a:spcPts val="0"/>
              </a:spcAft>
              <a:buClr>
                <a:schemeClr val="dk2"/>
              </a:buClr>
              <a:buSzPts val="1800"/>
              <a:buChar char="»"/>
              <a:defRPr/>
            </a:lvl9pPr>
          </a:lstStyle>
          <a:p>
            <a:endParaRPr/>
          </a:p>
        </p:txBody>
      </p:sp>
      <p:sp>
        <p:nvSpPr>
          <p:cNvPr id="688" name="Google Shape;688;p42"/>
          <p:cNvSpPr txBox="1">
            <a:spLocks noGrp="1"/>
          </p:cNvSpPr>
          <p:nvPr>
            <p:ph type="body" idx="2"/>
          </p:nvPr>
        </p:nvSpPr>
        <p:spPr>
          <a:xfrm>
            <a:off x="1661160" y="3627123"/>
            <a:ext cx="33253200" cy="1752000"/>
          </a:xfrm>
          <a:prstGeom prst="rect">
            <a:avLst/>
          </a:prstGeom>
          <a:noFill/>
          <a:ln>
            <a:noFill/>
          </a:ln>
        </p:spPr>
        <p:txBody>
          <a:bodyPr spcFirstLastPara="1" wrap="square" lIns="91425" tIns="45700" rIns="91425" bIns="45700" anchor="t" anchorCtr="0">
            <a:noAutofit/>
          </a:bodyPr>
          <a:lstStyle>
            <a:lvl1pPr marL="1828755" lvl="0" indent="-914376" algn="ctr" rtl="0">
              <a:lnSpc>
                <a:spcPct val="90000"/>
              </a:lnSpc>
              <a:spcBef>
                <a:spcPts val="3201"/>
              </a:spcBef>
              <a:spcAft>
                <a:spcPts val="0"/>
              </a:spcAft>
              <a:buSzPts val="20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3100"/>
              <a:buFont typeface="Trebuchet MS"/>
              <a:buNone/>
              <a:defRPr sz="9600">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3100"/>
              <a:buFont typeface="Trebuchet MS"/>
              <a:buNone/>
              <a:defRPr sz="9600">
                <a:solidFill>
                  <a:schemeClr val="lt2"/>
                </a:solidFill>
                <a:latin typeface="Trebuchet MS"/>
                <a:ea typeface="Trebuchet MS"/>
                <a:cs typeface="Trebuchet MS"/>
                <a:sym typeface="Trebuchet MS"/>
              </a:defRPr>
            </a:lvl3pPr>
            <a:lvl4pPr marL="7315017" lvl="3" indent="-914376" algn="ctr" rtl="0">
              <a:lnSpc>
                <a:spcPct val="100000"/>
              </a:lnSpc>
              <a:spcBef>
                <a:spcPts val="3201"/>
              </a:spcBef>
              <a:spcAft>
                <a:spcPts val="0"/>
              </a:spcAft>
              <a:buClr>
                <a:schemeClr val="lt2"/>
              </a:buClr>
              <a:buSzPts val="3100"/>
              <a:buFont typeface="Trebuchet MS"/>
              <a:buNone/>
              <a:defRPr sz="9600">
                <a:solidFill>
                  <a:schemeClr val="lt2"/>
                </a:solidFill>
                <a:latin typeface="Trebuchet MS"/>
                <a:ea typeface="Trebuchet MS"/>
                <a:cs typeface="Trebuchet MS"/>
                <a:sym typeface="Trebuchet MS"/>
              </a:defRPr>
            </a:lvl4pPr>
            <a:lvl5pPr marL="9143772" lvl="4" indent="-914376" algn="ctr" rtl="0">
              <a:lnSpc>
                <a:spcPct val="100000"/>
              </a:lnSpc>
              <a:spcBef>
                <a:spcPts val="2001"/>
              </a:spcBef>
              <a:spcAft>
                <a:spcPts val="0"/>
              </a:spcAft>
              <a:buClr>
                <a:schemeClr val="lt2"/>
              </a:buClr>
              <a:buSzPts val="3100"/>
              <a:buFont typeface="Trebuchet MS"/>
              <a:buNone/>
              <a:defRPr sz="9600">
                <a:solidFill>
                  <a:schemeClr val="lt2"/>
                </a:solidFill>
                <a:latin typeface="Trebuchet MS"/>
                <a:ea typeface="Trebuchet MS"/>
                <a:cs typeface="Trebuchet MS"/>
                <a:sym typeface="Trebuchet MS"/>
              </a:defRPr>
            </a:lvl5pPr>
            <a:lvl6pPr marL="10972527" lvl="5" indent="-1371567" algn="l" rtl="0">
              <a:lnSpc>
                <a:spcPct val="100000"/>
              </a:lnSpc>
              <a:spcBef>
                <a:spcPts val="1200"/>
              </a:spcBef>
              <a:spcAft>
                <a:spcPts val="0"/>
              </a:spcAft>
              <a:buClr>
                <a:schemeClr val="dk2"/>
              </a:buClr>
              <a:buSzPts val="1800"/>
              <a:buChar char="»"/>
              <a:defRPr/>
            </a:lvl6pPr>
            <a:lvl7pPr marL="12801279" lvl="6" indent="-1371567" algn="l" rtl="0">
              <a:lnSpc>
                <a:spcPct val="100000"/>
              </a:lnSpc>
              <a:spcBef>
                <a:spcPts val="1200"/>
              </a:spcBef>
              <a:spcAft>
                <a:spcPts val="0"/>
              </a:spcAft>
              <a:buClr>
                <a:schemeClr val="dk2"/>
              </a:buClr>
              <a:buSzPts val="1800"/>
              <a:buChar char="»"/>
              <a:defRPr/>
            </a:lvl7pPr>
            <a:lvl8pPr marL="14630034" lvl="7" indent="-1371567" algn="l" rtl="0">
              <a:lnSpc>
                <a:spcPct val="100000"/>
              </a:lnSpc>
              <a:spcBef>
                <a:spcPts val="1200"/>
              </a:spcBef>
              <a:spcAft>
                <a:spcPts val="0"/>
              </a:spcAft>
              <a:buClr>
                <a:schemeClr val="dk2"/>
              </a:buClr>
              <a:buSzPts val="1800"/>
              <a:buChar char="»"/>
              <a:defRPr/>
            </a:lvl8pPr>
            <a:lvl9pPr marL="16458789" lvl="8" indent="-1371567" algn="l" rtl="0">
              <a:lnSpc>
                <a:spcPct val="100000"/>
              </a:lnSpc>
              <a:spcBef>
                <a:spcPts val="120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00144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4873752"/>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endParaRPr lang="en-US" dirty="0"/>
          </a:p>
        </p:txBody>
      </p:sp>
      <p:sp>
        <p:nvSpPr>
          <p:cNvPr id="3" name="Content Placeholder 2"/>
          <p:cNvSpPr>
            <a:spLocks noGrp="1"/>
          </p:cNvSpPr>
          <p:nvPr>
            <p:ph idx="1"/>
          </p:nvPr>
        </p:nvSpPr>
        <p:spPr>
          <a:xfrm>
            <a:off x="2514600" y="4873752"/>
            <a:ext cx="31546800"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Courier New" panose="02070309020205020404" pitchFamily="49" charset="0"/>
                <a:cs typeface="Courier New" panose="02070309020205020404" pitchFamily="49" charset="0"/>
              </a:defRPr>
            </a:lvl1pPr>
            <a:lvl2pPr marL="1371600" indent="-457200">
              <a:buClr>
                <a:schemeClr val="tx2"/>
              </a:buClr>
              <a:buFont typeface="Wingdings" panose="05000000000000000000" pitchFamily="2" charset="2"/>
              <a:buChar char="§"/>
              <a:defRPr sz="3600">
                <a:solidFill>
                  <a:schemeClr val="bg1"/>
                </a:solidFill>
                <a:latin typeface="Courier New" panose="02070309020205020404" pitchFamily="49" charset="0"/>
                <a:cs typeface="Courier New" panose="02070309020205020404" pitchFamily="49" charset="0"/>
              </a:defRPr>
            </a:lvl2pPr>
            <a:lvl3pPr marL="2286000" indent="-457200">
              <a:buClr>
                <a:schemeClr val="tx2"/>
              </a:buClr>
              <a:buFont typeface="Wingdings" panose="05000000000000000000" pitchFamily="2" charset="2"/>
              <a:buChar char="§"/>
              <a:defRPr sz="3200">
                <a:solidFill>
                  <a:schemeClr val="bg1"/>
                </a:solidFill>
                <a:latin typeface="Courier New" panose="02070309020205020404" pitchFamily="49" charset="0"/>
                <a:cs typeface="Courier New" panose="02070309020205020404" pitchFamily="49" charset="0"/>
              </a:defRPr>
            </a:lvl3pPr>
            <a:lvl4pPr marL="3200400" indent="-457200">
              <a:buClr>
                <a:schemeClr val="tx2"/>
              </a:buClr>
              <a:buFont typeface="Wingdings" panose="05000000000000000000" pitchFamily="2" charset="2"/>
              <a:buChar char="§"/>
              <a:defRPr sz="2800">
                <a:solidFill>
                  <a:schemeClr val="bg1"/>
                </a:solidFill>
                <a:latin typeface="Courier New" panose="02070309020205020404" pitchFamily="49" charset="0"/>
                <a:cs typeface="Courier New" panose="02070309020205020404" pitchFamily="49" charset="0"/>
              </a:defRPr>
            </a:lvl4pPr>
            <a:lvl5pPr marL="4054475" indent="-396875">
              <a:buClr>
                <a:schemeClr val="tx2"/>
              </a:buClr>
              <a:buFont typeface="Wingdings" panose="05000000000000000000" pitchFamily="2" charset="2"/>
              <a:buChar char="§"/>
              <a:defRPr sz="24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Courier New" panose="02070309020205020404"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B83CE352-2EAC-4297-87FD-65DF9F242349}"/>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2514600"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18845785"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2514600"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18845785" y="4846320"/>
            <a:ext cx="15215615" cy="13651992"/>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E17AA470-DF28-455D-887E-AEAA0CF1C766}"/>
              </a:ext>
            </a:extLst>
          </p:cNvPr>
          <p:cNvSpPr txBox="1"/>
          <p:nvPr userDrawn="1"/>
        </p:nvSpPr>
        <p:spPr>
          <a:xfrm>
            <a:off x="708485" y="19559586"/>
            <a:ext cx="5972341" cy="446276"/>
          </a:xfrm>
          <a:prstGeom prst="rect">
            <a:avLst/>
          </a:prstGeom>
          <a:noFill/>
        </p:spPr>
        <p:txBody>
          <a:bodyPr wrap="none" rtlCol="0">
            <a:spAutoFit/>
          </a:bodyPr>
          <a:lstStyle/>
          <a:p>
            <a:r>
              <a:rPr lang="en-US" sz="2300" dirty="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2" name="Title 1"/>
          <p:cNvSpPr>
            <a:spLocks noGrp="1"/>
          </p:cNvSpPr>
          <p:nvPr>
            <p:ph type="title"/>
          </p:nvPr>
        </p:nvSpPr>
        <p:spPr>
          <a:xfrm>
            <a:off x="18845784" y="4389120"/>
            <a:ext cx="15215616" cy="3337561"/>
          </a:xfrm>
        </p:spPr>
        <p:txBody>
          <a:bodyPr/>
          <a:lstStyle>
            <a:lvl1pPr algn="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8845784" y="7699248"/>
            <a:ext cx="15215616" cy="1408176"/>
          </a:xfrm>
          <a:prstGeom prst="rect">
            <a:avLst/>
          </a:prstGeom>
        </p:spPr>
        <p:txBody>
          <a:bodyPr/>
          <a:lstStyle>
            <a:lvl1pPr marL="0" indent="0" algn="l">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18845786" y="9052559"/>
            <a:ext cx="15215616" cy="9478329"/>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18845784" y="5205046"/>
            <a:ext cx="15215616" cy="3298875"/>
          </a:xfrm>
        </p:spPr>
        <p:txBody>
          <a:bodyPr/>
          <a:lstStyle>
            <a:lvl1pPr algn="l">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18845786" y="9052559"/>
            <a:ext cx="15215616" cy="9478329"/>
          </a:xfrm>
          <a:prstGeom prst="rect">
            <a:avLst/>
          </a:prstGeom>
        </p:spPr>
        <p:txBody>
          <a:bodyPr/>
          <a:lstStyle>
            <a:lvl1pPr marL="457200" indent="-45720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00" indent="-45720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00" indent="-45720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00" indent="-45720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475" indent="-396875">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16413163" cy="20574000"/>
          </a:xfrm>
          <a:prstGeom prst="rect">
            <a:avLst/>
          </a:prstGeom>
          <a:solidFill>
            <a:schemeClr val="tx1">
              <a:lumMod val="95000"/>
            </a:schemeClr>
          </a:solidFill>
          <a:ln w="19050">
            <a:noFill/>
          </a:ln>
        </p:spPr>
        <p:txBody>
          <a:bodyPr tIns="4572000" anchor="ctr"/>
          <a:lstStyle>
            <a:lvl1pPr marL="0" indent="0" algn="ctr">
              <a:buFontTx/>
              <a:buNone/>
              <a:defRPr sz="6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11" name="Picture 10" descr="A picture containing shape&#10;&#10;Description automatically generated">
            <a:extLst>
              <a:ext uri="{FF2B5EF4-FFF2-40B4-BE49-F238E27FC236}">
                <a16:creationId xmlns:a16="http://schemas.microsoft.com/office/drawing/2014/main" id="{DAC8A1F7-7A14-41EC-B647-D5CF8B3592F8}"/>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a:off x="33994058" y="19397646"/>
            <a:ext cx="2199266" cy="757706"/>
          </a:xfrm>
          <a:prstGeom prst="rect">
            <a:avLst/>
          </a:prstGeom>
        </p:spPr>
      </p:pic>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1" r:id="rId3"/>
    <p:sldLayoutId id="2147483680" r:id="rId4"/>
    <p:sldLayoutId id="2147483682" r:id="rId5"/>
    <p:sldLayoutId id="2147483683" r:id="rId6"/>
    <p:sldLayoutId id="2147483705" r:id="rId7"/>
    <p:sldLayoutId id="2147483685" r:id="rId8"/>
    <p:sldLayoutId id="2147483686" r:id="rId9"/>
    <p:sldLayoutId id="2147483687" r:id="rId10"/>
    <p:sldLayoutId id="2147483691" r:id="rId11"/>
    <p:sldLayoutId id="2147483688" r:id="rId12"/>
    <p:sldLayoutId id="2147483689" r:id="rId13"/>
    <p:sldLayoutId id="2147483690" r:id="rId14"/>
    <p:sldLayoutId id="2147483696" r:id="rId15"/>
    <p:sldLayoutId id="2147483692" r:id="rId16"/>
    <p:sldLayoutId id="2147483693" r:id="rId17"/>
    <p:sldLayoutId id="2147483707" r:id="rId18"/>
    <p:sldLayoutId id="2147483697" r:id="rId19"/>
    <p:sldLayoutId id="2147483698" r:id="rId20"/>
    <p:sldLayoutId id="2147483706" r:id="rId21"/>
    <p:sldLayoutId id="2147483699" r:id="rId22"/>
    <p:sldLayoutId id="2147483700" r:id="rId23"/>
    <p:sldLayoutId id="2147483702" r:id="rId24"/>
    <p:sldLayoutId id="2147483701" r:id="rId25"/>
    <p:sldLayoutId id="2147483704" r:id="rId26"/>
    <p:sldLayoutId id="2147483703" r:id="rId27"/>
    <p:sldLayoutId id="2147483695" r:id="rId28"/>
    <p:sldLayoutId id="2147483694" r:id="rId29"/>
    <p:sldLayoutId id="2147483672" r:id="rId30"/>
    <p:sldLayoutId id="2147483678" r:id="rId31"/>
    <p:sldLayoutId id="2147483679" r:id="rId32"/>
    <p:sldLayoutId id="2147483676" r:id="rId33"/>
    <p:sldLayoutId id="2147483684" r:id="rId34"/>
    <p:sldLayoutId id="2147483709" r:id="rId35"/>
    <p:sldLayoutId id="2147483710" r:id="rId36"/>
    <p:sldLayoutId id="2147483711" r:id="rId3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nvidia.com/deeplearning/sdk/mixed-precision-training/index.html"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image" Target="../media/image43.png"/><Relationship Id="rId4" Type="http://schemas.openxmlformats.org/officeDocument/2006/relationships/hyperlink" Target="https://developer.nvidia.com/nemo-megatron-early-acces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hyperlink" Target="https://ngc.nvidia.com/catalog/containers/nvidia:nemo" TargetMode="External"/><Relationship Id="rId2" Type="http://schemas.openxmlformats.org/officeDocument/2006/relationships/notesSlide" Target="../notesSlides/notesSlide2.xml"/><Relationship Id="rId1" Type="http://schemas.openxmlformats.org/officeDocument/2006/relationships/slideLayout" Target="../slideLayouts/slideLayout36.xml"/><Relationship Id="rId5" Type="http://schemas.openxmlformats.org/officeDocument/2006/relationships/image" Target="../media/image18.png"/><Relationship Id="rId4" Type="http://schemas.openxmlformats.org/officeDocument/2006/relationships/hyperlink" Target="https://github.com/NVIDIA/NeM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hyperlink" Target="https://ncats.nih.gov/funding/challenges/litcoi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5.png"/><Relationship Id="rId4" Type="http://schemas.openxmlformats.org/officeDocument/2006/relationships/hyperlink" Target="https://github.com/NVIDIA/NeMo/blob/main/tutorials/nlp/Token_Classification-BioMegatron.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VIDIA/NeMo/blob/main/tutorials/nlp/Relation_Extraction-BioMegatron.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371600" y="10576560"/>
            <a:ext cx="27432000" cy="4937760"/>
          </a:xfrm>
        </p:spPr>
        <p:txBody>
          <a:bodyPr/>
          <a:lstStyle/>
          <a:p>
            <a:r>
              <a:rPr lang="en-US" dirty="0"/>
              <a:t>Creating Computable Knowledge from Unstructured Information</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371600" y="15715488"/>
            <a:ext cx="27432000" cy="1703832"/>
          </a:xfrm>
        </p:spPr>
        <p:txBody>
          <a:bodyPr>
            <a:normAutofit fontScale="25000" lnSpcReduction="20000"/>
          </a:bodyPr>
          <a:lstStyle/>
          <a:p>
            <a:r>
              <a:rPr lang="en-US" sz="12800" dirty="0"/>
              <a:t>Cristiana Dinea | </a:t>
            </a:r>
            <a:r>
              <a:rPr lang="en-US" sz="12800" dirty="0" err="1"/>
              <a:t>NVIDIa</a:t>
            </a:r>
            <a:endParaRPr lang="en-US" sz="12800" dirty="0"/>
          </a:p>
          <a:p>
            <a:r>
              <a:rPr lang="en-US" sz="12800" dirty="0"/>
              <a:t>Virginia </a:t>
            </a:r>
            <a:r>
              <a:rPr lang="en-US" sz="12800" dirty="0" err="1"/>
              <a:t>aDAMS</a:t>
            </a:r>
            <a:r>
              <a:rPr lang="en-US" sz="12800" dirty="0"/>
              <a:t> | NVIDIA</a:t>
            </a:r>
          </a:p>
          <a:p>
            <a:r>
              <a:rPr lang="en-US" sz="12800" dirty="0"/>
              <a:t>Laura Gorrell | Deloitte</a:t>
            </a:r>
          </a:p>
          <a:p>
            <a:r>
              <a:rPr lang="en-US" sz="12800" dirty="0"/>
              <a:t>Brittney Murugesan | Deloitte</a:t>
            </a:r>
          </a:p>
          <a:p>
            <a:r>
              <a:rPr lang="en-US" sz="12800" b="1" i="0" dirty="0">
                <a:solidFill>
                  <a:srgbClr val="FFFFFF"/>
                </a:solidFill>
                <a:effectLst/>
              </a:rPr>
              <a:t>Laura  Opsahl-Ong | Deloitte</a:t>
            </a:r>
          </a:p>
          <a:p>
            <a:r>
              <a:rPr lang="en-US" sz="12800" b="1" dirty="0">
                <a:solidFill>
                  <a:srgbClr val="FFFFFF"/>
                </a:solidFill>
              </a:rPr>
              <a:t>Ben Busby | </a:t>
            </a:r>
            <a:r>
              <a:rPr lang="en-US" sz="12800" b="1" dirty="0" err="1">
                <a:solidFill>
                  <a:srgbClr val="FFFFFF"/>
                </a:solidFill>
              </a:rPr>
              <a:t>DnaNexus</a:t>
            </a:r>
            <a:endParaRPr lang="en-US" sz="12800" b="1" i="0" dirty="0">
              <a:solidFill>
                <a:srgbClr val="FFFFFF"/>
              </a:solidFill>
              <a:effectLst/>
            </a:endParaRPr>
          </a:p>
          <a:p>
            <a:endParaRPr lang="en-US" sz="12800" dirty="0"/>
          </a:p>
          <a:p>
            <a:endParaRPr lang="en-US" dirty="0"/>
          </a:p>
        </p:txBody>
      </p:sp>
      <p:pic>
        <p:nvPicPr>
          <p:cNvPr id="6" name="Picture 5" descr="Logo&#10;&#10;Description automatically generated with medium confidence">
            <a:extLst>
              <a:ext uri="{FF2B5EF4-FFF2-40B4-BE49-F238E27FC236}">
                <a16:creationId xmlns:a16="http://schemas.microsoft.com/office/drawing/2014/main" id="{71BA00CF-E7ED-D244-A5D8-CC846B554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1390" y="6904990"/>
            <a:ext cx="5067300" cy="1155700"/>
          </a:xfrm>
          <a:prstGeom prst="rect">
            <a:avLst/>
          </a:prstGeom>
        </p:spPr>
      </p:pic>
      <p:pic>
        <p:nvPicPr>
          <p:cNvPr id="1026" name="Picture 2" descr="DNAnexus Blog - Product updates, industry insights, opinions and  references. From the team powering the Genomics Revolution.">
            <a:extLst>
              <a:ext uri="{FF2B5EF4-FFF2-40B4-BE49-F238E27FC236}">
                <a16:creationId xmlns:a16="http://schemas.microsoft.com/office/drawing/2014/main" id="{E6A1E058-0AED-49A1-B6A4-EC5FBA0F9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4190" y="3106103"/>
            <a:ext cx="5524500" cy="828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oitte – Logos Download">
            <a:extLst>
              <a:ext uri="{FF2B5EF4-FFF2-40B4-BE49-F238E27FC236}">
                <a16:creationId xmlns:a16="http://schemas.microsoft.com/office/drawing/2014/main" id="{5AED9528-9151-4FCB-ABC7-C714D9BBB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5177" y="4988401"/>
            <a:ext cx="496252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Exploring a biomedical Use Case: Subtyping Colorectal Cancer for precision treatment</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spTree>
    <p:extLst>
      <p:ext uri="{BB962C8B-B14F-4D97-AF65-F5344CB8AC3E}">
        <p14:creationId xmlns:p14="http://schemas.microsoft.com/office/powerpoint/2010/main" val="2728544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5E0B-15A3-4C08-84A3-5D9415A01925}"/>
              </a:ext>
            </a:extLst>
          </p:cNvPr>
          <p:cNvSpPr>
            <a:spLocks noGrp="1"/>
          </p:cNvSpPr>
          <p:nvPr>
            <p:ph type="title"/>
          </p:nvPr>
        </p:nvSpPr>
        <p:spPr/>
        <p:txBody>
          <a:bodyPr/>
          <a:lstStyle/>
          <a:p>
            <a:r>
              <a:rPr lang="en-US" dirty="0"/>
              <a:t>Disease </a:t>
            </a:r>
            <a:r>
              <a:rPr lang="en-US" dirty="0" err="1"/>
              <a:t>subsetting</a:t>
            </a:r>
            <a:r>
              <a:rPr lang="en-US" dirty="0"/>
              <a:t> and the value of </a:t>
            </a:r>
            <a:r>
              <a:rPr lang="en-US" dirty="0" err="1"/>
              <a:t>multiomics</a:t>
            </a:r>
            <a:endParaRPr lang="en-US" dirty="0"/>
          </a:p>
        </p:txBody>
      </p:sp>
      <p:pic>
        <p:nvPicPr>
          <p:cNvPr id="5" name="Google Shape;2319;p4">
            <a:extLst>
              <a:ext uri="{FF2B5EF4-FFF2-40B4-BE49-F238E27FC236}">
                <a16:creationId xmlns:a16="http://schemas.microsoft.com/office/drawing/2014/main" id="{207ED1D6-5B76-4435-9E6C-1E3CBC8EF2EC}"/>
              </a:ext>
            </a:extLst>
          </p:cNvPr>
          <p:cNvPicPr preferRelativeResize="0"/>
          <p:nvPr/>
        </p:nvPicPr>
        <p:blipFill rotWithShape="1">
          <a:blip r:embed="rId2">
            <a:alphaModFix/>
          </a:blip>
          <a:srcRect l="4333" t="26372" r="54500" b="14475"/>
          <a:stretch/>
        </p:blipFill>
        <p:spPr>
          <a:xfrm>
            <a:off x="2804160" y="5425440"/>
            <a:ext cx="15057120" cy="12170260"/>
          </a:xfrm>
          <a:prstGeom prst="rect">
            <a:avLst/>
          </a:prstGeom>
          <a:noFill/>
          <a:ln>
            <a:noFill/>
          </a:ln>
        </p:spPr>
      </p:pic>
      <p:pic>
        <p:nvPicPr>
          <p:cNvPr id="6" name="Google Shape;2319;p4">
            <a:extLst>
              <a:ext uri="{FF2B5EF4-FFF2-40B4-BE49-F238E27FC236}">
                <a16:creationId xmlns:a16="http://schemas.microsoft.com/office/drawing/2014/main" id="{CC9A1AD3-95DC-40BC-B827-A8D1A816B87E}"/>
              </a:ext>
            </a:extLst>
          </p:cNvPr>
          <p:cNvPicPr preferRelativeResize="0"/>
          <p:nvPr/>
        </p:nvPicPr>
        <p:blipFill rotWithShape="1">
          <a:blip r:embed="rId2">
            <a:alphaModFix/>
          </a:blip>
          <a:srcRect l="48083" t="25630" r="3408" b="14476"/>
          <a:stretch/>
        </p:blipFill>
        <p:spPr>
          <a:xfrm>
            <a:off x="19263360" y="5273040"/>
            <a:ext cx="16065808" cy="11856720"/>
          </a:xfrm>
          <a:prstGeom prst="rect">
            <a:avLst/>
          </a:prstGeom>
          <a:noFill/>
          <a:ln>
            <a:noFill/>
          </a:ln>
        </p:spPr>
      </p:pic>
      <p:pic>
        <p:nvPicPr>
          <p:cNvPr id="7" name="Picture 6">
            <a:extLst>
              <a:ext uri="{FF2B5EF4-FFF2-40B4-BE49-F238E27FC236}">
                <a16:creationId xmlns:a16="http://schemas.microsoft.com/office/drawing/2014/main" id="{4259ED6E-4291-4BF6-BE34-530545DBAAB8}"/>
              </a:ext>
            </a:extLst>
          </p:cNvPr>
          <p:cNvPicPr>
            <a:picLocks noChangeAspect="1"/>
          </p:cNvPicPr>
          <p:nvPr/>
        </p:nvPicPr>
        <p:blipFill>
          <a:blip r:embed="rId3"/>
          <a:stretch>
            <a:fillRect/>
          </a:stretch>
        </p:blipFill>
        <p:spPr>
          <a:xfrm>
            <a:off x="840330" y="19781520"/>
            <a:ext cx="1859793" cy="278969"/>
          </a:xfrm>
          <a:prstGeom prst="rect">
            <a:avLst/>
          </a:prstGeom>
        </p:spPr>
      </p:pic>
    </p:spTree>
    <p:extLst>
      <p:ext uri="{BB962C8B-B14F-4D97-AF65-F5344CB8AC3E}">
        <p14:creationId xmlns:p14="http://schemas.microsoft.com/office/powerpoint/2010/main" val="2218237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Shape 2328"/>
        <p:cNvGrpSpPr/>
        <p:nvPr/>
      </p:nvGrpSpPr>
      <p:grpSpPr>
        <a:xfrm>
          <a:off x="0" y="0"/>
          <a:ext cx="0" cy="0"/>
          <a:chOff x="0" y="0"/>
          <a:chExt cx="0" cy="0"/>
        </a:xfrm>
      </p:grpSpPr>
      <p:pic>
        <p:nvPicPr>
          <p:cNvPr id="2329" name="Google Shape;2329;p6"/>
          <p:cNvPicPr preferRelativeResize="0"/>
          <p:nvPr/>
        </p:nvPicPr>
        <p:blipFill rotWithShape="1">
          <a:blip r:embed="rId3">
            <a:alphaModFix/>
          </a:blip>
          <a:srcRect/>
          <a:stretch/>
        </p:blipFill>
        <p:spPr>
          <a:xfrm>
            <a:off x="609600" y="6098202"/>
            <a:ext cx="35356816" cy="12602772"/>
          </a:xfrm>
          <a:prstGeom prst="rect">
            <a:avLst/>
          </a:prstGeom>
          <a:noFill/>
          <a:ln>
            <a:noFill/>
          </a:ln>
        </p:spPr>
      </p:pic>
      <p:sp>
        <p:nvSpPr>
          <p:cNvPr id="2330" name="Google Shape;2330;p6"/>
          <p:cNvSpPr txBox="1">
            <a:spLocks noGrp="1"/>
          </p:cNvSpPr>
          <p:nvPr>
            <p:ph type="title" idx="4294967295"/>
          </p:nvPr>
        </p:nvSpPr>
        <p:spPr>
          <a:xfrm>
            <a:off x="1246800" y="1780100"/>
            <a:ext cx="34082400" cy="2290800"/>
          </a:xfrm>
          <a:prstGeom prst="rect">
            <a:avLst/>
          </a:prstGeom>
          <a:noFill/>
          <a:ln>
            <a:noFill/>
          </a:ln>
        </p:spPr>
        <p:txBody>
          <a:bodyPr spcFirstLastPara="1" vert="horz" wrap="square" lIns="365700" tIns="365700" rIns="365700" bIns="365700" rtlCol="0" anchor="t" anchorCtr="0">
            <a:normAutofit/>
          </a:bodyPr>
          <a:lstStyle/>
          <a:p>
            <a:pPr algn="l">
              <a:lnSpc>
                <a:spcPct val="100000"/>
              </a:lnSpc>
              <a:spcBef>
                <a:spcPts val="0"/>
              </a:spcBef>
              <a:buSzPct val="111111"/>
            </a:pPr>
            <a:r>
              <a:rPr lang="en" dirty="0">
                <a:latin typeface="Lato"/>
                <a:ea typeface="Lato"/>
                <a:cs typeface="Lato"/>
                <a:sym typeface="Lato"/>
              </a:rPr>
              <a:t>For Clinical Diagnostics</a:t>
            </a:r>
            <a:endParaRPr b="0" dirty="0">
              <a:latin typeface="Lato"/>
              <a:ea typeface="Lato"/>
              <a:cs typeface="Lato"/>
              <a:sym typeface="Lato"/>
            </a:endParaRPr>
          </a:p>
        </p:txBody>
      </p:sp>
      <p:pic>
        <p:nvPicPr>
          <p:cNvPr id="2331" name="Google Shape;2331;p6"/>
          <p:cNvPicPr preferRelativeResize="0"/>
          <p:nvPr/>
        </p:nvPicPr>
        <p:blipFill>
          <a:blip r:embed="rId4">
            <a:alphaModFix/>
          </a:blip>
          <a:stretch>
            <a:fillRect/>
          </a:stretch>
        </p:blipFill>
        <p:spPr>
          <a:xfrm>
            <a:off x="21321908" y="786298"/>
            <a:ext cx="14644492" cy="14652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Shape 2342"/>
        <p:cNvGrpSpPr/>
        <p:nvPr/>
      </p:nvGrpSpPr>
      <p:grpSpPr>
        <a:xfrm>
          <a:off x="0" y="0"/>
          <a:ext cx="0" cy="0"/>
          <a:chOff x="0" y="0"/>
          <a:chExt cx="0" cy="0"/>
        </a:xfrm>
      </p:grpSpPr>
      <p:sp>
        <p:nvSpPr>
          <p:cNvPr id="2343" name="Google Shape;2343;p7"/>
          <p:cNvSpPr txBox="1">
            <a:spLocks noGrp="1"/>
          </p:cNvSpPr>
          <p:nvPr>
            <p:ph type="title" idx="4294967295"/>
          </p:nvPr>
        </p:nvSpPr>
        <p:spPr>
          <a:xfrm>
            <a:off x="1246800" y="1780100"/>
            <a:ext cx="34082400" cy="2290800"/>
          </a:xfrm>
          <a:prstGeom prst="rect">
            <a:avLst/>
          </a:prstGeom>
          <a:noFill/>
          <a:ln>
            <a:noFill/>
          </a:ln>
        </p:spPr>
        <p:txBody>
          <a:bodyPr spcFirstLastPara="1" vert="horz" wrap="square" lIns="365700" tIns="365700" rIns="365700" bIns="365700" rtlCol="0" anchor="t" anchorCtr="0">
            <a:normAutofit/>
          </a:bodyPr>
          <a:lstStyle/>
          <a:p>
            <a:pPr algn="l">
              <a:lnSpc>
                <a:spcPct val="100000"/>
              </a:lnSpc>
              <a:spcBef>
                <a:spcPts val="0"/>
              </a:spcBef>
              <a:buSzPct val="111111"/>
            </a:pPr>
            <a:r>
              <a:rPr lang="en">
                <a:latin typeface="Lato"/>
                <a:ea typeface="Lato"/>
                <a:cs typeface="Lato"/>
                <a:sym typeface="Lato"/>
              </a:rPr>
              <a:t>For Clinicians and Researchers</a:t>
            </a:r>
            <a:endParaRPr b="0">
              <a:latin typeface="Lato"/>
              <a:ea typeface="Lato"/>
              <a:cs typeface="Lato"/>
              <a:sym typeface="Lato"/>
            </a:endParaRPr>
          </a:p>
        </p:txBody>
      </p:sp>
      <p:pic>
        <p:nvPicPr>
          <p:cNvPr id="2344" name="Google Shape;2344;p7"/>
          <p:cNvPicPr preferRelativeResize="0"/>
          <p:nvPr/>
        </p:nvPicPr>
        <p:blipFill rotWithShape="1">
          <a:blip r:embed="rId3">
            <a:alphaModFix/>
          </a:blip>
          <a:srcRect/>
          <a:stretch/>
        </p:blipFill>
        <p:spPr>
          <a:xfrm>
            <a:off x="609592" y="4329980"/>
            <a:ext cx="35356816" cy="11480608"/>
          </a:xfrm>
          <a:prstGeom prst="rect">
            <a:avLst/>
          </a:prstGeom>
          <a:solidFill>
            <a:schemeClr val="bg2"/>
          </a:solid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Shape 2348"/>
        <p:cNvGrpSpPr/>
        <p:nvPr/>
      </p:nvGrpSpPr>
      <p:grpSpPr>
        <a:xfrm>
          <a:off x="0" y="0"/>
          <a:ext cx="0" cy="0"/>
          <a:chOff x="0" y="0"/>
          <a:chExt cx="0" cy="0"/>
        </a:xfrm>
      </p:grpSpPr>
      <p:pic>
        <p:nvPicPr>
          <p:cNvPr id="2349" name="Google Shape;2349;g124f6d4144b_0_0"/>
          <p:cNvPicPr preferRelativeResize="0"/>
          <p:nvPr/>
        </p:nvPicPr>
        <p:blipFill rotWithShape="1">
          <a:blip r:embed="rId3">
            <a:alphaModFix/>
          </a:blip>
          <a:srcRect/>
          <a:stretch/>
        </p:blipFill>
        <p:spPr>
          <a:xfrm>
            <a:off x="1404812" y="609602"/>
            <a:ext cx="33586228" cy="19354796"/>
          </a:xfrm>
          <a:prstGeom prst="rect">
            <a:avLst/>
          </a:prstGeom>
          <a:solidFill>
            <a:schemeClr val="bg2"/>
          </a:solid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4998720" y="854214"/>
            <a:ext cx="27940000" cy="4218214"/>
          </a:xfrm>
        </p:spPr>
        <p:txBody>
          <a:bodyPr/>
          <a:lstStyle/>
          <a:p>
            <a:r>
              <a:rPr lang="en-US" dirty="0">
                <a:solidFill>
                  <a:schemeClr val="bg1"/>
                </a:solidFill>
              </a:rPr>
              <a:t>Pharmacologic and Symptomatic associations with subtyped colorectal cancer – Direct analysis</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pic>
        <p:nvPicPr>
          <p:cNvPr id="7" name="Picture 6" descr="Graphical user interface, text, application, email&#10;&#10;Description automatically generated">
            <a:extLst>
              <a:ext uri="{FF2B5EF4-FFF2-40B4-BE49-F238E27FC236}">
                <a16:creationId xmlns:a16="http://schemas.microsoft.com/office/drawing/2014/main" id="{B2336394-9781-E448-A6BB-C6B94B579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394" y="5586563"/>
            <a:ext cx="26689685" cy="13745317"/>
          </a:xfrm>
          <a:prstGeom prst="rect">
            <a:avLst/>
          </a:prstGeom>
        </p:spPr>
      </p:pic>
    </p:spTree>
    <p:extLst>
      <p:ext uri="{BB962C8B-B14F-4D97-AF65-F5344CB8AC3E}">
        <p14:creationId xmlns:p14="http://schemas.microsoft.com/office/powerpoint/2010/main" val="4251318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4206240" y="854214"/>
            <a:ext cx="28133040" cy="4218214"/>
          </a:xfrm>
        </p:spPr>
        <p:txBody>
          <a:bodyPr/>
          <a:lstStyle/>
          <a:p>
            <a:r>
              <a:rPr lang="en-US" dirty="0">
                <a:solidFill>
                  <a:schemeClr val="bg1"/>
                </a:solidFill>
              </a:rPr>
              <a:t>Pharmacologic and Symptomatic associations with Bulk colorectal cancer – Retrospective analysis</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pic>
        <p:nvPicPr>
          <p:cNvPr id="5" name="Picture 4" descr="Graphical user interface, text, application, email&#10;&#10;Description automatically generated">
            <a:extLst>
              <a:ext uri="{FF2B5EF4-FFF2-40B4-BE49-F238E27FC236}">
                <a16:creationId xmlns:a16="http://schemas.microsoft.com/office/drawing/2014/main" id="{C5C2FDD7-53BB-A946-8704-D4BA2C368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354" y="5821017"/>
            <a:ext cx="27623292" cy="13580166"/>
          </a:xfrm>
          <a:prstGeom prst="rect">
            <a:avLst/>
          </a:prstGeom>
        </p:spPr>
      </p:pic>
    </p:spTree>
    <p:extLst>
      <p:ext uri="{BB962C8B-B14F-4D97-AF65-F5344CB8AC3E}">
        <p14:creationId xmlns:p14="http://schemas.microsoft.com/office/powerpoint/2010/main" val="3311388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8348870" y="0"/>
            <a:ext cx="21905843" cy="3005089"/>
          </a:xfrm>
        </p:spPr>
        <p:txBody>
          <a:bodyPr/>
          <a:lstStyle/>
          <a:p>
            <a:r>
              <a:rPr lang="en-US" dirty="0">
                <a:solidFill>
                  <a:schemeClr val="bg1"/>
                </a:solidFill>
              </a:rPr>
              <a:t>Annotation of terms extracted by NER</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pic>
        <p:nvPicPr>
          <p:cNvPr id="6" name="Picture 5" descr="Graphical user interface, application&#10;&#10;Description automatically generated">
            <a:extLst>
              <a:ext uri="{FF2B5EF4-FFF2-40B4-BE49-F238E27FC236}">
                <a16:creationId xmlns:a16="http://schemas.microsoft.com/office/drawing/2014/main" id="{0372162F-D20B-2846-9DA8-B7F305A87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74" y="5780314"/>
            <a:ext cx="29263851" cy="8536333"/>
          </a:xfrm>
          <a:prstGeom prst="rect">
            <a:avLst/>
          </a:prstGeom>
        </p:spPr>
      </p:pic>
    </p:spTree>
    <p:extLst>
      <p:ext uri="{BB962C8B-B14F-4D97-AF65-F5344CB8AC3E}">
        <p14:creationId xmlns:p14="http://schemas.microsoft.com/office/powerpoint/2010/main" val="2987154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Opportunities for Improvement</a:t>
            </a:r>
          </a:p>
        </p:txBody>
      </p:sp>
      <p:sp>
        <p:nvSpPr>
          <p:cNvPr id="2" name="TextBox 1">
            <a:extLst>
              <a:ext uri="{FF2B5EF4-FFF2-40B4-BE49-F238E27FC236}">
                <a16:creationId xmlns:a16="http://schemas.microsoft.com/office/drawing/2014/main" id="{3E395293-DE1C-564F-B755-0B7B7C551EF5}"/>
              </a:ext>
            </a:extLst>
          </p:cNvPr>
          <p:cNvSpPr txBox="1"/>
          <p:nvPr/>
        </p:nvSpPr>
        <p:spPr>
          <a:xfrm>
            <a:off x="13613829" y="14793686"/>
            <a:ext cx="530916"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O</a:t>
            </a:r>
          </a:p>
        </p:txBody>
      </p:sp>
    </p:spTree>
    <p:extLst>
      <p:ext uri="{BB962C8B-B14F-4D97-AF65-F5344CB8AC3E}">
        <p14:creationId xmlns:p14="http://schemas.microsoft.com/office/powerpoint/2010/main" val="2563576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A835-5CB2-9F4C-BFD3-32B1F46A7BFE}"/>
              </a:ext>
            </a:extLst>
          </p:cNvPr>
          <p:cNvSpPr>
            <a:spLocks noGrp="1"/>
          </p:cNvSpPr>
          <p:nvPr>
            <p:ph type="title"/>
          </p:nvPr>
        </p:nvSpPr>
        <p:spPr/>
        <p:txBody>
          <a:bodyPr/>
          <a:lstStyle/>
          <a:p>
            <a:r>
              <a:rPr lang="en-US" dirty="0"/>
              <a:t>Performance analysis</a:t>
            </a:r>
          </a:p>
        </p:txBody>
      </p:sp>
      <p:sp>
        <p:nvSpPr>
          <p:cNvPr id="4" name="Content Placeholder 3">
            <a:extLst>
              <a:ext uri="{FF2B5EF4-FFF2-40B4-BE49-F238E27FC236}">
                <a16:creationId xmlns:a16="http://schemas.microsoft.com/office/drawing/2014/main" id="{272B9353-B32C-3145-9496-93DA1C1EAAC0}"/>
              </a:ext>
            </a:extLst>
          </p:cNvPr>
          <p:cNvSpPr>
            <a:spLocks noGrp="1"/>
          </p:cNvSpPr>
          <p:nvPr>
            <p:ph idx="1"/>
          </p:nvPr>
        </p:nvSpPr>
        <p:spPr/>
        <p:txBody>
          <a:bodyPr/>
          <a:lstStyle/>
          <a:p>
            <a:r>
              <a:rPr lang="en-US" dirty="0"/>
              <a:t>NER</a:t>
            </a:r>
          </a:p>
          <a:p>
            <a:r>
              <a:rPr lang="en-US" dirty="0"/>
              <a:t>RE</a:t>
            </a:r>
          </a:p>
          <a:p>
            <a:r>
              <a:rPr lang="en-US" dirty="0"/>
              <a:t>EL</a:t>
            </a:r>
          </a:p>
          <a:p>
            <a:endParaRPr lang="en-US" dirty="0"/>
          </a:p>
          <a:p>
            <a:r>
              <a:rPr lang="en-US" dirty="0"/>
              <a:t>Different approach – 0-shot, P tuning</a:t>
            </a:r>
          </a:p>
        </p:txBody>
      </p:sp>
    </p:spTree>
    <p:extLst>
      <p:ext uri="{BB962C8B-B14F-4D97-AF65-F5344CB8AC3E}">
        <p14:creationId xmlns:p14="http://schemas.microsoft.com/office/powerpoint/2010/main" val="16141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lstStyle/>
          <a:p>
            <a:r>
              <a:rPr lang="en-US" dirty="0"/>
              <a:t>Why knowledge extraction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lstStyle/>
          <a:p>
            <a:r>
              <a:rPr lang="en-US"/>
              <a:t>Creating Computable Knowledge from Unstructured Information</a:t>
            </a:r>
          </a:p>
        </p:txBody>
      </p:sp>
      <p:cxnSp>
        <p:nvCxnSpPr>
          <p:cNvPr id="63" name="Straight Arrow Connector 62">
            <a:extLst>
              <a:ext uri="{FF2B5EF4-FFF2-40B4-BE49-F238E27FC236}">
                <a16:creationId xmlns:a16="http://schemas.microsoft.com/office/drawing/2014/main" id="{2618B392-E514-4E75-989F-89A339FE5593}"/>
              </a:ext>
            </a:extLst>
          </p:cNvPr>
          <p:cNvCxnSpPr>
            <a:cxnSpLocks/>
          </p:cNvCxnSpPr>
          <p:nvPr/>
        </p:nvCxnSpPr>
        <p:spPr>
          <a:xfrm>
            <a:off x="10460869" y="9994994"/>
            <a:ext cx="2235222"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F64497E-C803-474B-A4DE-B70C857E9CCB}"/>
              </a:ext>
            </a:extLst>
          </p:cNvPr>
          <p:cNvSpPr/>
          <p:nvPr/>
        </p:nvSpPr>
        <p:spPr>
          <a:xfrm>
            <a:off x="14010234" y="4702211"/>
            <a:ext cx="6306088" cy="1254103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4">
              <a:solidFill>
                <a:srgbClr val="FFFFFF"/>
              </a:solidFill>
              <a:latin typeface="Trebuchet MS"/>
            </a:endParaRPr>
          </a:p>
        </p:txBody>
      </p:sp>
      <p:sp>
        <p:nvSpPr>
          <p:cNvPr id="66" name="Rectangle 65">
            <a:extLst>
              <a:ext uri="{FF2B5EF4-FFF2-40B4-BE49-F238E27FC236}">
                <a16:creationId xmlns:a16="http://schemas.microsoft.com/office/drawing/2014/main" id="{009F4A18-E9D4-42AF-8A20-0F7263B6390A}"/>
              </a:ext>
            </a:extLst>
          </p:cNvPr>
          <p:cNvSpPr/>
          <p:nvPr/>
        </p:nvSpPr>
        <p:spPr>
          <a:xfrm>
            <a:off x="14637903" y="6764978"/>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Extract Entities using Named Entity Recognition</a:t>
            </a:r>
          </a:p>
        </p:txBody>
      </p:sp>
      <p:sp>
        <p:nvSpPr>
          <p:cNvPr id="67" name="Rectangle 66">
            <a:extLst>
              <a:ext uri="{FF2B5EF4-FFF2-40B4-BE49-F238E27FC236}">
                <a16:creationId xmlns:a16="http://schemas.microsoft.com/office/drawing/2014/main" id="{FEE42D24-3B41-4119-A992-53A60349F5BF}"/>
              </a:ext>
            </a:extLst>
          </p:cNvPr>
          <p:cNvSpPr/>
          <p:nvPr/>
        </p:nvSpPr>
        <p:spPr>
          <a:xfrm>
            <a:off x="14637903" y="12583451"/>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Entity Linking to an Ontology</a:t>
            </a:r>
          </a:p>
        </p:txBody>
      </p:sp>
      <p:sp>
        <p:nvSpPr>
          <p:cNvPr id="68" name="Rectangle 67">
            <a:extLst>
              <a:ext uri="{FF2B5EF4-FFF2-40B4-BE49-F238E27FC236}">
                <a16:creationId xmlns:a16="http://schemas.microsoft.com/office/drawing/2014/main" id="{A1F68468-DCAC-4159-ADA1-CFDF9DCAFAC5}"/>
              </a:ext>
            </a:extLst>
          </p:cNvPr>
          <p:cNvSpPr/>
          <p:nvPr/>
        </p:nvSpPr>
        <p:spPr>
          <a:xfrm>
            <a:off x="14637903" y="11128743"/>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Relationship Canonicalization</a:t>
            </a:r>
          </a:p>
        </p:txBody>
      </p:sp>
      <p:pic>
        <p:nvPicPr>
          <p:cNvPr id="69" name="Picture 2" descr="Documents Icon | All Flat Iconset | Mahm0udWally">
            <a:extLst>
              <a:ext uri="{FF2B5EF4-FFF2-40B4-BE49-F238E27FC236}">
                <a16:creationId xmlns:a16="http://schemas.microsoft.com/office/drawing/2014/main" id="{B2B26B1E-A17C-44D0-B733-9DF16399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39" y="6536815"/>
            <a:ext cx="2359018" cy="23590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Documents Icon | All Flat Iconset | Mahm0udWally">
            <a:extLst>
              <a:ext uri="{FF2B5EF4-FFF2-40B4-BE49-F238E27FC236}">
                <a16:creationId xmlns:a16="http://schemas.microsoft.com/office/drawing/2014/main" id="{327FDA12-D3A5-46B1-9C2F-D1A7E728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39" y="10972729"/>
            <a:ext cx="2359018" cy="2359018"/>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AEAE6706-BDEC-4ACB-BEA3-516D2E606BE8}"/>
              </a:ext>
            </a:extLst>
          </p:cNvPr>
          <p:cNvSpPr txBox="1"/>
          <p:nvPr/>
        </p:nvSpPr>
        <p:spPr>
          <a:xfrm>
            <a:off x="6204767" y="9162398"/>
            <a:ext cx="3614362"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Biomedical literature</a:t>
            </a:r>
          </a:p>
        </p:txBody>
      </p:sp>
      <p:sp>
        <p:nvSpPr>
          <p:cNvPr id="72" name="TextBox 71">
            <a:extLst>
              <a:ext uri="{FF2B5EF4-FFF2-40B4-BE49-F238E27FC236}">
                <a16:creationId xmlns:a16="http://schemas.microsoft.com/office/drawing/2014/main" id="{77BB535F-11D4-4434-A183-4D860D2946D7}"/>
              </a:ext>
            </a:extLst>
          </p:cNvPr>
          <p:cNvSpPr txBox="1"/>
          <p:nvPr/>
        </p:nvSpPr>
        <p:spPr>
          <a:xfrm>
            <a:off x="6204767" y="13903258"/>
            <a:ext cx="3614362" cy="5358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Trials data</a:t>
            </a:r>
          </a:p>
        </p:txBody>
      </p:sp>
      <p:cxnSp>
        <p:nvCxnSpPr>
          <p:cNvPr id="73" name="Straight Arrow Connector 72">
            <a:extLst>
              <a:ext uri="{FF2B5EF4-FFF2-40B4-BE49-F238E27FC236}">
                <a16:creationId xmlns:a16="http://schemas.microsoft.com/office/drawing/2014/main" id="{F0793096-D26E-4EA2-B65F-B4F678682DA6}"/>
              </a:ext>
            </a:extLst>
          </p:cNvPr>
          <p:cNvCxnSpPr>
            <a:cxnSpLocks/>
          </p:cNvCxnSpPr>
          <p:nvPr/>
        </p:nvCxnSpPr>
        <p:spPr>
          <a:xfrm>
            <a:off x="21818357" y="8328022"/>
            <a:ext cx="2869246"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690817F-C586-4F0F-BA40-F996E266A4D5}"/>
              </a:ext>
            </a:extLst>
          </p:cNvPr>
          <p:cNvCxnSpPr>
            <a:cxnSpLocks/>
          </p:cNvCxnSpPr>
          <p:nvPr/>
        </p:nvCxnSpPr>
        <p:spPr>
          <a:xfrm>
            <a:off x="21818357" y="12672226"/>
            <a:ext cx="2869246"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468812F-BBD8-4B1A-8E2A-7233E4216250}"/>
              </a:ext>
            </a:extLst>
          </p:cNvPr>
          <p:cNvSpPr txBox="1"/>
          <p:nvPr/>
        </p:nvSpPr>
        <p:spPr>
          <a:xfrm>
            <a:off x="25218483" y="9358547"/>
            <a:ext cx="6991534"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Knowledge graph population, Querying</a:t>
            </a:r>
          </a:p>
        </p:txBody>
      </p:sp>
      <p:sp>
        <p:nvSpPr>
          <p:cNvPr id="76" name="TextBox 75">
            <a:extLst>
              <a:ext uri="{FF2B5EF4-FFF2-40B4-BE49-F238E27FC236}">
                <a16:creationId xmlns:a16="http://schemas.microsoft.com/office/drawing/2014/main" id="{1600FE28-06CE-4B0B-B578-B81B64536D7D}"/>
              </a:ext>
            </a:extLst>
          </p:cNvPr>
          <p:cNvSpPr txBox="1"/>
          <p:nvPr/>
        </p:nvSpPr>
        <p:spPr>
          <a:xfrm>
            <a:off x="25218483" y="13961923"/>
            <a:ext cx="6991534" cy="9793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2">
                <a:solidFill>
                  <a:schemeClr val="bg1"/>
                </a:solidFill>
                <a:latin typeface="Trebuchet MS" panose="020B0603020202020204" pitchFamily="34" charset="0"/>
              </a:rPr>
              <a:t>Semantic search applications, Ranker/Retriever</a:t>
            </a:r>
          </a:p>
        </p:txBody>
      </p:sp>
      <p:pic>
        <p:nvPicPr>
          <p:cNvPr id="77" name="Picture 6" descr="Using Knowledge Graphs To Optimize Chatbot Conversations | Onlim">
            <a:extLst>
              <a:ext uri="{FF2B5EF4-FFF2-40B4-BE49-F238E27FC236}">
                <a16:creationId xmlns:a16="http://schemas.microsoft.com/office/drawing/2014/main" id="{3685E636-4C9C-479D-815E-1A4B6AF97322}"/>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6582618" y="5340565"/>
            <a:ext cx="4263256" cy="399147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55820934-A502-423C-B7C3-22FE9152BE52}"/>
              </a:ext>
            </a:extLst>
          </p:cNvPr>
          <p:cNvGrpSpPr/>
          <p:nvPr/>
        </p:nvGrpSpPr>
        <p:grpSpPr>
          <a:xfrm>
            <a:off x="27534737" y="11265277"/>
            <a:ext cx="2359018" cy="2359018"/>
            <a:chOff x="11508721" y="5282295"/>
            <a:chExt cx="1179509" cy="1179509"/>
          </a:xfrm>
        </p:grpSpPr>
        <p:pic>
          <p:nvPicPr>
            <p:cNvPr id="79" name="Picture 2" descr="Documents Icon | All Flat Iconset | Mahm0udWally">
              <a:extLst>
                <a:ext uri="{FF2B5EF4-FFF2-40B4-BE49-F238E27FC236}">
                  <a16:creationId xmlns:a16="http://schemas.microsoft.com/office/drawing/2014/main" id="{C16C8B01-7D9E-4236-88A3-D783C5338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8721" y="5282295"/>
              <a:ext cx="1179509" cy="1179509"/>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4842BF99-6673-4587-99E7-5B3EA56C1509}"/>
                </a:ext>
              </a:extLst>
            </p:cNvPr>
            <p:cNvSpPr/>
            <p:nvPr/>
          </p:nvSpPr>
          <p:spPr>
            <a:xfrm>
              <a:off x="11808619" y="5531644"/>
              <a:ext cx="116681"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1" name="Rectangle 80">
              <a:extLst>
                <a:ext uri="{FF2B5EF4-FFF2-40B4-BE49-F238E27FC236}">
                  <a16:creationId xmlns:a16="http://schemas.microsoft.com/office/drawing/2014/main" id="{76F90211-9135-478A-98ED-A4A3589182D8}"/>
                </a:ext>
              </a:extLst>
            </p:cNvPr>
            <p:cNvSpPr/>
            <p:nvPr/>
          </p:nvSpPr>
          <p:spPr>
            <a:xfrm>
              <a:off x="11882437" y="5684044"/>
              <a:ext cx="183357" cy="6667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2" name="Rectangle 81">
              <a:extLst>
                <a:ext uri="{FF2B5EF4-FFF2-40B4-BE49-F238E27FC236}">
                  <a16:creationId xmlns:a16="http://schemas.microsoft.com/office/drawing/2014/main" id="{546F66DB-925D-4E71-9016-66E554BB1E65}"/>
                </a:ext>
              </a:extLst>
            </p:cNvPr>
            <p:cNvSpPr/>
            <p:nvPr/>
          </p:nvSpPr>
          <p:spPr>
            <a:xfrm>
              <a:off x="11808618" y="5836444"/>
              <a:ext cx="116681"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3" name="Rectangle 82">
              <a:extLst>
                <a:ext uri="{FF2B5EF4-FFF2-40B4-BE49-F238E27FC236}">
                  <a16:creationId xmlns:a16="http://schemas.microsoft.com/office/drawing/2014/main" id="{2D1160A1-282C-452C-A41E-6414E4E4B25C}"/>
                </a:ext>
              </a:extLst>
            </p:cNvPr>
            <p:cNvSpPr/>
            <p:nvPr/>
          </p:nvSpPr>
          <p:spPr>
            <a:xfrm>
              <a:off x="12100856" y="5836444"/>
              <a:ext cx="116681"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4" name="Rectangle 83">
              <a:extLst>
                <a:ext uri="{FF2B5EF4-FFF2-40B4-BE49-F238E27FC236}">
                  <a16:creationId xmlns:a16="http://schemas.microsoft.com/office/drawing/2014/main" id="{7A5889BA-A37B-4A4B-A135-B0AFA758AA62}"/>
                </a:ext>
              </a:extLst>
            </p:cNvPr>
            <p:cNvSpPr/>
            <p:nvPr/>
          </p:nvSpPr>
          <p:spPr>
            <a:xfrm>
              <a:off x="11946731" y="6141244"/>
              <a:ext cx="270806" cy="66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85" name="Picture 8">
            <a:extLst>
              <a:ext uri="{FF2B5EF4-FFF2-40B4-BE49-F238E27FC236}">
                <a16:creationId xmlns:a16="http://schemas.microsoft.com/office/drawing/2014/main" id="{B567C599-38C0-4B0A-9EB3-74B88511E23F}"/>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134529" y="11785227"/>
            <a:ext cx="2287830" cy="228783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FC6CF61-D6AC-44A4-95EE-856409DEE2C3}"/>
              </a:ext>
            </a:extLst>
          </p:cNvPr>
          <p:cNvSpPr/>
          <p:nvPr/>
        </p:nvSpPr>
        <p:spPr>
          <a:xfrm>
            <a:off x="14637905" y="5300850"/>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Custom Pre-Trained NLP Models</a:t>
            </a:r>
          </a:p>
        </p:txBody>
      </p:sp>
      <p:sp>
        <p:nvSpPr>
          <p:cNvPr id="89" name="Rectangle 88">
            <a:extLst>
              <a:ext uri="{FF2B5EF4-FFF2-40B4-BE49-F238E27FC236}">
                <a16:creationId xmlns:a16="http://schemas.microsoft.com/office/drawing/2014/main" id="{1B8CADD6-F782-4D41-A69D-EAA7B2AAA508}"/>
              </a:ext>
            </a:extLst>
          </p:cNvPr>
          <p:cNvSpPr/>
          <p:nvPr/>
        </p:nvSpPr>
        <p:spPr>
          <a:xfrm>
            <a:off x="14601818" y="8234528"/>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Co-Reference Resolution, Negative Detection</a:t>
            </a:r>
          </a:p>
        </p:txBody>
      </p:sp>
      <p:sp>
        <p:nvSpPr>
          <p:cNvPr id="90" name="Rectangle 89">
            <a:extLst>
              <a:ext uri="{FF2B5EF4-FFF2-40B4-BE49-F238E27FC236}">
                <a16:creationId xmlns:a16="http://schemas.microsoft.com/office/drawing/2014/main" id="{716B4CBE-263D-4068-BEEC-0E6C3079BA47}"/>
              </a:ext>
            </a:extLst>
          </p:cNvPr>
          <p:cNvSpPr/>
          <p:nvPr/>
        </p:nvSpPr>
        <p:spPr>
          <a:xfrm>
            <a:off x="14618855" y="14038159"/>
            <a:ext cx="5088846" cy="1138348"/>
          </a:xfrm>
          <a:prstGeom prst="rect">
            <a:avLst/>
          </a:prstGeom>
          <a:solidFill>
            <a:schemeClr val="accent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Knowledge Graph Population</a:t>
            </a:r>
          </a:p>
        </p:txBody>
      </p:sp>
      <p:sp>
        <p:nvSpPr>
          <p:cNvPr id="91" name="Rectangle 90">
            <a:extLst>
              <a:ext uri="{FF2B5EF4-FFF2-40B4-BE49-F238E27FC236}">
                <a16:creationId xmlns:a16="http://schemas.microsoft.com/office/drawing/2014/main" id="{1C58EF43-4F0F-4E19-A889-B4FBA97F013B}"/>
              </a:ext>
            </a:extLst>
          </p:cNvPr>
          <p:cNvSpPr/>
          <p:nvPr/>
        </p:nvSpPr>
        <p:spPr>
          <a:xfrm>
            <a:off x="14637903" y="15492867"/>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Integrated Information Retrieval and Search</a:t>
            </a:r>
          </a:p>
        </p:txBody>
      </p:sp>
      <p:sp>
        <p:nvSpPr>
          <p:cNvPr id="30" name="Rectangle 29">
            <a:extLst>
              <a:ext uri="{FF2B5EF4-FFF2-40B4-BE49-F238E27FC236}">
                <a16:creationId xmlns:a16="http://schemas.microsoft.com/office/drawing/2014/main" id="{54A01B30-1E55-43E0-A91F-783F205DE7BC}"/>
              </a:ext>
            </a:extLst>
          </p:cNvPr>
          <p:cNvSpPr/>
          <p:nvPr/>
        </p:nvSpPr>
        <p:spPr>
          <a:xfrm>
            <a:off x="14637903" y="9679748"/>
            <a:ext cx="5088846" cy="1138348"/>
          </a:xfrm>
          <a:prstGeom prst="rect">
            <a:avLst/>
          </a:prstGeom>
          <a:solidFill>
            <a:schemeClr val="tx2"/>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3202">
                <a:solidFill>
                  <a:srgbClr val="FFFFFF"/>
                </a:solidFill>
                <a:latin typeface="Trebuchet MS" panose="020B0703020202090204" pitchFamily="34" charset="0"/>
              </a:rPr>
              <a:t>Relation Extraction</a:t>
            </a:r>
          </a:p>
        </p:txBody>
      </p:sp>
    </p:spTree>
    <p:extLst>
      <p:ext uri="{BB962C8B-B14F-4D97-AF65-F5344CB8AC3E}">
        <p14:creationId xmlns:p14="http://schemas.microsoft.com/office/powerpoint/2010/main" val="285366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6E32-A5E3-D84D-9224-FD08DB2F0298}"/>
              </a:ext>
            </a:extLst>
          </p:cNvPr>
          <p:cNvSpPr>
            <a:spLocks noGrp="1"/>
          </p:cNvSpPr>
          <p:nvPr>
            <p:ph type="title"/>
          </p:nvPr>
        </p:nvSpPr>
        <p:spPr/>
        <p:txBody>
          <a:bodyPr/>
          <a:lstStyle/>
          <a:p>
            <a:r>
              <a:rPr lang="en-US" dirty="0"/>
              <a:t>NER</a:t>
            </a:r>
          </a:p>
        </p:txBody>
      </p:sp>
      <p:pic>
        <p:nvPicPr>
          <p:cNvPr id="6" name="Content Placeholder 5" descr="Graphical user interface, application&#10;&#10;Description automatically generated">
            <a:extLst>
              <a:ext uri="{FF2B5EF4-FFF2-40B4-BE49-F238E27FC236}">
                <a16:creationId xmlns:a16="http://schemas.microsoft.com/office/drawing/2014/main" id="{3E9B8B20-1CB3-A048-A672-CEF85A8E6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0541" y="5453743"/>
            <a:ext cx="24341716" cy="14050182"/>
          </a:xfrm>
        </p:spPr>
      </p:pic>
    </p:spTree>
    <p:extLst>
      <p:ext uri="{BB962C8B-B14F-4D97-AF65-F5344CB8AC3E}">
        <p14:creationId xmlns:p14="http://schemas.microsoft.com/office/powerpoint/2010/main" val="3093347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1F13-B6BD-564C-87BC-AAAD628E1960}"/>
              </a:ext>
            </a:extLst>
          </p:cNvPr>
          <p:cNvSpPr>
            <a:spLocks noGrp="1"/>
          </p:cNvSpPr>
          <p:nvPr>
            <p:ph type="title"/>
          </p:nvPr>
        </p:nvSpPr>
        <p:spPr/>
        <p:txBody>
          <a:bodyPr/>
          <a:lstStyle/>
          <a:p>
            <a:r>
              <a:rPr lang="en-US" dirty="0"/>
              <a:t>RE</a:t>
            </a:r>
          </a:p>
        </p:txBody>
      </p:sp>
      <p:pic>
        <p:nvPicPr>
          <p:cNvPr id="6" name="Content Placeholder 5" descr="Chart&#10;&#10;Description automatically generated">
            <a:extLst>
              <a:ext uri="{FF2B5EF4-FFF2-40B4-BE49-F238E27FC236}">
                <a16:creationId xmlns:a16="http://schemas.microsoft.com/office/drawing/2014/main" id="{4D2CC5A6-659C-AC4F-9E74-0FD536744F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6328" y="4533497"/>
            <a:ext cx="28018015" cy="14904788"/>
          </a:xfrm>
        </p:spPr>
      </p:pic>
    </p:spTree>
    <p:extLst>
      <p:ext uri="{BB962C8B-B14F-4D97-AF65-F5344CB8AC3E}">
        <p14:creationId xmlns:p14="http://schemas.microsoft.com/office/powerpoint/2010/main" val="4165617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A6CC1-F40E-344C-B307-1E9A628E0712}"/>
              </a:ext>
            </a:extLst>
          </p:cNvPr>
          <p:cNvSpPr>
            <a:spLocks noGrp="1"/>
          </p:cNvSpPr>
          <p:nvPr>
            <p:ph type="title"/>
          </p:nvPr>
        </p:nvSpPr>
        <p:spPr/>
        <p:txBody>
          <a:bodyPr/>
          <a:lstStyle/>
          <a:p>
            <a:r>
              <a:rPr lang="en-US" dirty="0"/>
              <a:t>Entity linking</a:t>
            </a:r>
          </a:p>
        </p:txBody>
      </p:sp>
      <p:pic>
        <p:nvPicPr>
          <p:cNvPr id="6" name="Content Placeholder 5" descr="Graphical user interface, table&#10;&#10;Description automatically generated with medium confidence">
            <a:extLst>
              <a:ext uri="{FF2B5EF4-FFF2-40B4-BE49-F238E27FC236}">
                <a16:creationId xmlns:a16="http://schemas.microsoft.com/office/drawing/2014/main" id="{779262FA-005F-6742-B549-73FD9BFBBA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0435" y="8118992"/>
            <a:ext cx="16092139" cy="4351677"/>
          </a:xfrm>
        </p:spPr>
      </p:pic>
    </p:spTree>
    <p:extLst>
      <p:ext uri="{BB962C8B-B14F-4D97-AF65-F5344CB8AC3E}">
        <p14:creationId xmlns:p14="http://schemas.microsoft.com/office/powerpoint/2010/main" val="2536825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9889-D792-4429-A6B9-9F044AE7A9BA}"/>
              </a:ext>
            </a:extLst>
          </p:cNvPr>
          <p:cNvSpPr>
            <a:spLocks noGrp="1"/>
          </p:cNvSpPr>
          <p:nvPr>
            <p:ph type="title"/>
          </p:nvPr>
        </p:nvSpPr>
        <p:spPr/>
        <p:txBody>
          <a:bodyPr/>
          <a:lstStyle/>
          <a:p>
            <a:r>
              <a:rPr lang="en-US"/>
              <a:t>large language modeling</a:t>
            </a:r>
          </a:p>
        </p:txBody>
      </p:sp>
      <p:sp>
        <p:nvSpPr>
          <p:cNvPr id="3" name="Text Placeholder 2">
            <a:extLst>
              <a:ext uri="{FF2B5EF4-FFF2-40B4-BE49-F238E27FC236}">
                <a16:creationId xmlns:a16="http://schemas.microsoft.com/office/drawing/2014/main" id="{07A0689E-65D3-4322-BA8C-A3FCCF50B86B}"/>
              </a:ext>
            </a:extLst>
          </p:cNvPr>
          <p:cNvSpPr>
            <a:spLocks noGrp="1"/>
          </p:cNvSpPr>
          <p:nvPr>
            <p:ph type="body" sz="quarter" idx="10"/>
          </p:nvPr>
        </p:nvSpPr>
        <p:spPr/>
        <p:txBody>
          <a:bodyPr/>
          <a:lstStyle/>
          <a:p>
            <a:r>
              <a:rPr lang="en-US"/>
              <a:t>Towards a Label-Free Future for Natural Language Understanding</a:t>
            </a:r>
          </a:p>
        </p:txBody>
      </p:sp>
      <p:sp>
        <p:nvSpPr>
          <p:cNvPr id="5" name="Content Placeholder 4">
            <a:extLst>
              <a:ext uri="{FF2B5EF4-FFF2-40B4-BE49-F238E27FC236}">
                <a16:creationId xmlns:a16="http://schemas.microsoft.com/office/drawing/2014/main" id="{D447C8E2-7351-43C4-B010-244F367B3A62}"/>
              </a:ext>
            </a:extLst>
          </p:cNvPr>
          <p:cNvSpPr>
            <a:spLocks noGrp="1"/>
          </p:cNvSpPr>
          <p:nvPr>
            <p:ph idx="1"/>
          </p:nvPr>
        </p:nvSpPr>
        <p:spPr>
          <a:xfrm>
            <a:off x="2514600" y="5181600"/>
            <a:ext cx="15215615" cy="13651992"/>
          </a:xfrm>
        </p:spPr>
        <p:txBody>
          <a:bodyPr/>
          <a:lstStyle/>
          <a:p>
            <a:r>
              <a:rPr lang="en-US"/>
              <a:t>Needs Labelled data </a:t>
            </a:r>
          </a:p>
          <a:p>
            <a:pPr lvl="1"/>
            <a:r>
              <a:rPr lang="en-US"/>
              <a:t>Cost of data collection/labelling</a:t>
            </a:r>
          </a:p>
          <a:p>
            <a:pPr lvl="1"/>
            <a:r>
              <a:rPr lang="en-US"/>
              <a:t>Legal/Privacy concerns around using data</a:t>
            </a:r>
          </a:p>
          <a:p>
            <a:r>
              <a:rPr lang="en-US"/>
              <a:t>1 model per task results in </a:t>
            </a:r>
          </a:p>
          <a:p>
            <a:pPr lvl="1"/>
            <a:r>
              <a:rPr lang="en-US"/>
              <a:t>Increased model development/tuning cost </a:t>
            </a:r>
          </a:p>
          <a:p>
            <a:pPr lvl="1"/>
            <a:r>
              <a:rPr lang="en-US"/>
              <a:t>Increased operational costs</a:t>
            </a:r>
          </a:p>
          <a:p>
            <a:pPr lvl="1"/>
            <a:r>
              <a:rPr lang="en-US"/>
              <a:t>Increased money spent on sourcing data</a:t>
            </a:r>
          </a:p>
          <a:p>
            <a:r>
              <a:rPr lang="en-US"/>
              <a:t>Relatively Limited generalization</a:t>
            </a:r>
          </a:p>
          <a:p>
            <a:r>
              <a:rPr lang="en-US"/>
              <a:t>Computationally cheaper (~300 Million parameters)</a:t>
            </a:r>
          </a:p>
          <a:p>
            <a:endParaRPr lang="en-US"/>
          </a:p>
        </p:txBody>
      </p:sp>
      <p:sp>
        <p:nvSpPr>
          <p:cNvPr id="6" name="Content Placeholder 5">
            <a:extLst>
              <a:ext uri="{FF2B5EF4-FFF2-40B4-BE49-F238E27FC236}">
                <a16:creationId xmlns:a16="http://schemas.microsoft.com/office/drawing/2014/main" id="{F3DA6436-0A64-4C6D-B620-64BC935DDDA6}"/>
              </a:ext>
            </a:extLst>
          </p:cNvPr>
          <p:cNvSpPr>
            <a:spLocks noGrp="1"/>
          </p:cNvSpPr>
          <p:nvPr>
            <p:ph idx="11"/>
          </p:nvPr>
        </p:nvSpPr>
        <p:spPr>
          <a:xfrm>
            <a:off x="18845785" y="5181600"/>
            <a:ext cx="15215615" cy="13651992"/>
          </a:xfrm>
        </p:spPr>
        <p:txBody>
          <a:bodyPr/>
          <a:lstStyle/>
          <a:p>
            <a:r>
              <a:rPr lang="en-US"/>
              <a:t>Does not need labelled data</a:t>
            </a:r>
          </a:p>
          <a:p>
            <a:r>
              <a:rPr lang="en-US"/>
              <a:t>Single generic model can do more than one tasks</a:t>
            </a:r>
          </a:p>
          <a:p>
            <a:r>
              <a:rPr lang="en-US"/>
              <a:t>More generalized: in addition to language also learns higher level concepts, styles, etc.</a:t>
            </a:r>
          </a:p>
          <a:p>
            <a:r>
              <a:rPr lang="en-US"/>
              <a:t>Computationally Expensive (~500 Billion parameters)</a:t>
            </a:r>
          </a:p>
        </p:txBody>
      </p:sp>
      <p:sp>
        <p:nvSpPr>
          <p:cNvPr id="10" name="Google Shape;553;p12">
            <a:extLst>
              <a:ext uri="{FF2B5EF4-FFF2-40B4-BE49-F238E27FC236}">
                <a16:creationId xmlns:a16="http://schemas.microsoft.com/office/drawing/2014/main" id="{2D96B16F-CBB4-44C0-9A41-C62E8AF624B2}"/>
              </a:ext>
            </a:extLst>
          </p:cNvPr>
          <p:cNvSpPr txBox="1"/>
          <p:nvPr/>
        </p:nvSpPr>
        <p:spPr>
          <a:xfrm>
            <a:off x="8416547" y="14755762"/>
            <a:ext cx="19742905" cy="4062590"/>
          </a:xfrm>
          <a:prstGeom prst="rect">
            <a:avLst/>
          </a:prstGeom>
          <a:solidFill>
            <a:schemeClr val="tx2"/>
          </a:solidFill>
          <a:ln>
            <a:solidFill>
              <a:schemeClr val="dk2"/>
            </a:solidFill>
          </a:ln>
        </p:spPr>
        <p:txBody>
          <a:bodyPr spcFirstLastPara="1" wrap="square" lIns="182850" tIns="182850" rIns="182850" bIns="182850" anchor="t" anchorCtr="0">
            <a:spAutoFit/>
          </a:bodyPr>
          <a:lstStyle/>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Siloed datasets</a:t>
            </a:r>
            <a:br>
              <a:rPr lang="en-US" sz="4000">
                <a:latin typeface="Trebuchet MS" panose="020B0603020202020204" pitchFamily="34" charset="0"/>
                <a:ea typeface="Trebuchet MS"/>
                <a:cs typeface="Trebuchet MS"/>
                <a:sym typeface="Trebuchet MS"/>
              </a:rPr>
            </a:br>
            <a:r>
              <a:rPr lang="en-US" sz="4000">
                <a:latin typeface="Trebuchet MS" panose="020B0603020202020204" pitchFamily="34" charset="0"/>
                <a:ea typeface="Trebuchet MS"/>
                <a:cs typeface="Trebuchet MS"/>
                <a:sym typeface="Trebuchet MS"/>
              </a:rPr>
              <a:t>Privacy considerations</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Dataset bias, balance</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No labeling resources</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Hundreds of target ontologies, schemas</a:t>
            </a:r>
          </a:p>
          <a:p>
            <a:pPr marL="0" marR="0" lvl="0" indent="0" algn="ctr" rtl="0">
              <a:spcBef>
                <a:spcPts val="0"/>
              </a:spcBef>
              <a:spcAft>
                <a:spcPts val="0"/>
              </a:spcAft>
              <a:buNone/>
            </a:pPr>
            <a:r>
              <a:rPr lang="en-US" sz="4000">
                <a:latin typeface="Trebuchet MS" panose="020B0603020202020204" pitchFamily="34" charset="0"/>
                <a:ea typeface="Trebuchet MS"/>
                <a:cs typeface="Trebuchet MS"/>
                <a:sym typeface="Trebuchet MS"/>
              </a:rPr>
              <a:t>Constantly evolving use cases</a:t>
            </a:r>
          </a:p>
        </p:txBody>
      </p:sp>
      <p:sp>
        <p:nvSpPr>
          <p:cNvPr id="11" name="TextBox 10">
            <a:extLst>
              <a:ext uri="{FF2B5EF4-FFF2-40B4-BE49-F238E27FC236}">
                <a16:creationId xmlns:a16="http://schemas.microsoft.com/office/drawing/2014/main" id="{11267158-DB8C-4E88-B78B-C1E7A5A690CF}"/>
              </a:ext>
            </a:extLst>
          </p:cNvPr>
          <p:cNvSpPr txBox="1"/>
          <p:nvPr/>
        </p:nvSpPr>
        <p:spPr>
          <a:xfrm>
            <a:off x="2514600" y="4239769"/>
            <a:ext cx="2052485"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Old Way</a:t>
            </a:r>
          </a:p>
        </p:txBody>
      </p:sp>
      <p:sp>
        <p:nvSpPr>
          <p:cNvPr id="12" name="TextBox 11">
            <a:extLst>
              <a:ext uri="{FF2B5EF4-FFF2-40B4-BE49-F238E27FC236}">
                <a16:creationId xmlns:a16="http://schemas.microsoft.com/office/drawing/2014/main" id="{3A5E8692-2303-4C71-9DFA-FA44AA6AF7F6}"/>
              </a:ext>
            </a:extLst>
          </p:cNvPr>
          <p:cNvSpPr txBox="1"/>
          <p:nvPr/>
        </p:nvSpPr>
        <p:spPr>
          <a:xfrm>
            <a:off x="18845785" y="4239769"/>
            <a:ext cx="2259273"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New Way</a:t>
            </a:r>
          </a:p>
        </p:txBody>
      </p:sp>
      <p:sp>
        <p:nvSpPr>
          <p:cNvPr id="13" name="TextBox 12">
            <a:extLst>
              <a:ext uri="{FF2B5EF4-FFF2-40B4-BE49-F238E27FC236}">
                <a16:creationId xmlns:a16="http://schemas.microsoft.com/office/drawing/2014/main" id="{05A76B11-F449-4548-9EF2-21F709D2866B}"/>
              </a:ext>
            </a:extLst>
          </p:cNvPr>
          <p:cNvSpPr txBox="1"/>
          <p:nvPr/>
        </p:nvSpPr>
        <p:spPr>
          <a:xfrm>
            <a:off x="8416546" y="13813931"/>
            <a:ext cx="19742905" cy="707886"/>
          </a:xfrm>
          <a:prstGeom prst="rect">
            <a:avLst/>
          </a:prstGeom>
          <a:noFill/>
        </p:spPr>
        <p:txBody>
          <a:bodyPr wrap="none" rtlCol="0">
            <a:spAutoFit/>
          </a:bodyPr>
          <a:lstStyle/>
          <a:p>
            <a:pPr algn="ctr"/>
            <a:r>
              <a:rPr lang="en-US" sz="4000">
                <a:solidFill>
                  <a:schemeClr val="bg1"/>
                </a:solidFill>
                <a:latin typeface="Trebuchet MS" panose="020B0603020202020204" pitchFamily="34" charset="0"/>
                <a:ea typeface="Trebuchet MS"/>
                <a:cs typeface="Trebuchet MS"/>
                <a:sym typeface="Trebuchet MS"/>
              </a:rPr>
              <a:t>Healthcare and life sciences data benefits uniquely from label free model inference!</a:t>
            </a:r>
            <a:endParaRPr lang="en-US" sz="4000">
              <a:solidFill>
                <a:schemeClr val="bg1"/>
              </a:solidFill>
              <a:latin typeface="Trebuchet MS" panose="020B0603020202020204" pitchFamily="34" charset="0"/>
            </a:endParaRPr>
          </a:p>
        </p:txBody>
      </p:sp>
    </p:spTree>
    <p:extLst>
      <p:ext uri="{BB962C8B-B14F-4D97-AF65-F5344CB8AC3E}">
        <p14:creationId xmlns:p14="http://schemas.microsoft.com/office/powerpoint/2010/main" val="3409792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9889-D792-4429-A6B9-9F044AE7A9BA}"/>
              </a:ext>
            </a:extLst>
          </p:cNvPr>
          <p:cNvSpPr>
            <a:spLocks noGrp="1"/>
          </p:cNvSpPr>
          <p:nvPr>
            <p:ph type="title"/>
          </p:nvPr>
        </p:nvSpPr>
        <p:spPr/>
        <p:txBody>
          <a:bodyPr/>
          <a:lstStyle/>
          <a:p>
            <a:r>
              <a:rPr lang="en-US"/>
              <a:t>large language modeling training</a:t>
            </a:r>
          </a:p>
        </p:txBody>
      </p:sp>
      <p:grpSp>
        <p:nvGrpSpPr>
          <p:cNvPr id="17" name="Google Shape;497;p10">
            <a:extLst>
              <a:ext uri="{FF2B5EF4-FFF2-40B4-BE49-F238E27FC236}">
                <a16:creationId xmlns:a16="http://schemas.microsoft.com/office/drawing/2014/main" id="{D80FD218-13CD-4416-8D86-6F87D27EEA60}"/>
              </a:ext>
            </a:extLst>
          </p:cNvPr>
          <p:cNvGrpSpPr/>
          <p:nvPr/>
        </p:nvGrpSpPr>
        <p:grpSpPr>
          <a:xfrm>
            <a:off x="2037462" y="7539497"/>
            <a:ext cx="12483052" cy="7267932"/>
            <a:chOff x="11510852" y="5856546"/>
            <a:chExt cx="11931637" cy="6946885"/>
          </a:xfrm>
        </p:grpSpPr>
        <p:pic>
          <p:nvPicPr>
            <p:cNvPr id="18" name="Google Shape;498;p10" descr="Brain in head outline">
              <a:extLst>
                <a:ext uri="{FF2B5EF4-FFF2-40B4-BE49-F238E27FC236}">
                  <a16:creationId xmlns:a16="http://schemas.microsoft.com/office/drawing/2014/main" id="{3CCB9BD0-CDE3-4C8F-BEE6-32C124A95A84}"/>
                </a:ext>
              </a:extLst>
            </p:cNvPr>
            <p:cNvPicPr preferRelativeResize="0"/>
            <p:nvPr/>
          </p:nvPicPr>
          <p:blipFill rotWithShape="1">
            <a:blip r:embed="rId2">
              <a:alphaModFix/>
            </a:blip>
            <a:srcRect/>
            <a:stretch/>
          </p:blipFill>
          <p:spPr>
            <a:xfrm>
              <a:off x="15271505" y="8145706"/>
              <a:ext cx="4657725" cy="4657725"/>
            </a:xfrm>
            <a:prstGeom prst="rect">
              <a:avLst/>
            </a:prstGeom>
            <a:noFill/>
            <a:ln>
              <a:noFill/>
            </a:ln>
          </p:spPr>
        </p:pic>
        <p:grpSp>
          <p:nvGrpSpPr>
            <p:cNvPr id="19" name="Google Shape;499;p10">
              <a:extLst>
                <a:ext uri="{FF2B5EF4-FFF2-40B4-BE49-F238E27FC236}">
                  <a16:creationId xmlns:a16="http://schemas.microsoft.com/office/drawing/2014/main" id="{C3D569D4-4E67-49F5-87EC-73659719FB75}"/>
                </a:ext>
              </a:extLst>
            </p:cNvPr>
            <p:cNvGrpSpPr/>
            <p:nvPr/>
          </p:nvGrpSpPr>
          <p:grpSpPr>
            <a:xfrm>
              <a:off x="12405110" y="5859921"/>
              <a:ext cx="2895600" cy="3375897"/>
              <a:chOff x="7608277" y="6510337"/>
              <a:chExt cx="2895600" cy="3375897"/>
            </a:xfrm>
          </p:grpSpPr>
          <p:pic>
            <p:nvPicPr>
              <p:cNvPr id="33" name="Google Shape;500;p10" descr="Open book outline">
                <a:extLst>
                  <a:ext uri="{FF2B5EF4-FFF2-40B4-BE49-F238E27FC236}">
                    <a16:creationId xmlns:a16="http://schemas.microsoft.com/office/drawing/2014/main" id="{F9280723-02F7-41B3-831B-3FA39C458E36}"/>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34" name="Google Shape;501;p10">
                <a:extLst>
                  <a:ext uri="{FF2B5EF4-FFF2-40B4-BE49-F238E27FC236}">
                    <a16:creationId xmlns:a16="http://schemas.microsoft.com/office/drawing/2014/main" id="{3C8E955D-C643-4B8F-9AD9-1681D1989166}"/>
                  </a:ext>
                </a:extLst>
              </p:cNvPr>
              <p:cNvSpPr txBox="1"/>
              <p:nvPr/>
            </p:nvSpPr>
            <p:spPr>
              <a:xfrm>
                <a:off x="8075675" y="8886095"/>
                <a:ext cx="2399099" cy="1000139"/>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General Knowledge</a:t>
                </a:r>
                <a:endParaRPr sz="2400" kern="0">
                  <a:solidFill>
                    <a:srgbClr val="000000"/>
                  </a:solidFill>
                  <a:latin typeface="Arial"/>
                  <a:cs typeface="Arial"/>
                  <a:sym typeface="Arial"/>
                </a:endParaRPr>
              </a:p>
            </p:txBody>
          </p:sp>
        </p:grpSp>
        <p:grpSp>
          <p:nvGrpSpPr>
            <p:cNvPr id="20" name="Google Shape;502;p10">
              <a:extLst>
                <a:ext uri="{FF2B5EF4-FFF2-40B4-BE49-F238E27FC236}">
                  <a16:creationId xmlns:a16="http://schemas.microsoft.com/office/drawing/2014/main" id="{D0F4B069-F7C2-4FAA-B895-48A131DCD38E}"/>
                </a:ext>
              </a:extLst>
            </p:cNvPr>
            <p:cNvGrpSpPr/>
            <p:nvPr/>
          </p:nvGrpSpPr>
          <p:grpSpPr>
            <a:xfrm>
              <a:off x="11510852" y="9349847"/>
              <a:ext cx="2895600" cy="3375887"/>
              <a:chOff x="7608277" y="6510337"/>
              <a:chExt cx="2895600" cy="3375887"/>
            </a:xfrm>
          </p:grpSpPr>
          <p:pic>
            <p:nvPicPr>
              <p:cNvPr id="31" name="Google Shape;503;p10" descr="Open book outline">
                <a:extLst>
                  <a:ext uri="{FF2B5EF4-FFF2-40B4-BE49-F238E27FC236}">
                    <a16:creationId xmlns:a16="http://schemas.microsoft.com/office/drawing/2014/main" id="{A3BA56E2-60EA-4AD4-8BCE-8537D492CF34}"/>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32" name="Google Shape;504;p10">
                <a:extLst>
                  <a:ext uri="{FF2B5EF4-FFF2-40B4-BE49-F238E27FC236}">
                    <a16:creationId xmlns:a16="http://schemas.microsoft.com/office/drawing/2014/main" id="{CDA6C353-9158-496C-8DDC-2AA23B74BB96}"/>
                  </a:ext>
                </a:extLst>
              </p:cNvPr>
              <p:cNvSpPr txBox="1"/>
              <p:nvPr/>
            </p:nvSpPr>
            <p:spPr>
              <a:xfrm>
                <a:off x="8615069" y="8886085"/>
                <a:ext cx="1620899" cy="1000139"/>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Clinical Reports</a:t>
                </a:r>
                <a:endParaRPr sz="2400" kern="0">
                  <a:solidFill>
                    <a:srgbClr val="000000"/>
                  </a:solidFill>
                  <a:latin typeface="Arial"/>
                  <a:cs typeface="Arial"/>
                  <a:sym typeface="Arial"/>
                </a:endParaRPr>
              </a:p>
            </p:txBody>
          </p:sp>
        </p:grpSp>
        <p:grpSp>
          <p:nvGrpSpPr>
            <p:cNvPr id="21" name="Google Shape;505;p10">
              <a:extLst>
                <a:ext uri="{FF2B5EF4-FFF2-40B4-BE49-F238E27FC236}">
                  <a16:creationId xmlns:a16="http://schemas.microsoft.com/office/drawing/2014/main" id="{5A96B150-9BE9-455C-AE7C-EA9AFF696A1D}"/>
                </a:ext>
              </a:extLst>
            </p:cNvPr>
            <p:cNvGrpSpPr/>
            <p:nvPr/>
          </p:nvGrpSpPr>
          <p:grpSpPr>
            <a:xfrm>
              <a:off x="19349630" y="5856546"/>
              <a:ext cx="3513258" cy="3375879"/>
              <a:chOff x="7608277" y="6510337"/>
              <a:chExt cx="3513258" cy="3375879"/>
            </a:xfrm>
          </p:grpSpPr>
          <p:pic>
            <p:nvPicPr>
              <p:cNvPr id="29" name="Google Shape;506;p10" descr="Open book outline">
                <a:extLst>
                  <a:ext uri="{FF2B5EF4-FFF2-40B4-BE49-F238E27FC236}">
                    <a16:creationId xmlns:a16="http://schemas.microsoft.com/office/drawing/2014/main" id="{F13EECC7-1733-4B79-9BFB-3F25592A15BB}"/>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30" name="Google Shape;507;p10">
                <a:extLst>
                  <a:ext uri="{FF2B5EF4-FFF2-40B4-BE49-F238E27FC236}">
                    <a16:creationId xmlns:a16="http://schemas.microsoft.com/office/drawing/2014/main" id="{29956F43-D91A-461F-98CC-3E5154964DAF}"/>
                  </a:ext>
                </a:extLst>
              </p:cNvPr>
              <p:cNvSpPr txBox="1"/>
              <p:nvPr/>
            </p:nvSpPr>
            <p:spPr>
              <a:xfrm>
                <a:off x="8498043" y="8886077"/>
                <a:ext cx="2623492" cy="1000139"/>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Biomedical Literature</a:t>
                </a:r>
                <a:endParaRPr sz="2400" kern="0">
                  <a:solidFill>
                    <a:srgbClr val="000000"/>
                  </a:solidFill>
                  <a:latin typeface="Arial"/>
                  <a:cs typeface="Arial"/>
                  <a:sym typeface="Arial"/>
                </a:endParaRPr>
              </a:p>
            </p:txBody>
          </p:sp>
        </p:grpSp>
        <p:grpSp>
          <p:nvGrpSpPr>
            <p:cNvPr id="22" name="Google Shape;508;p10">
              <a:extLst>
                <a:ext uri="{FF2B5EF4-FFF2-40B4-BE49-F238E27FC236}">
                  <a16:creationId xmlns:a16="http://schemas.microsoft.com/office/drawing/2014/main" id="{8EE2EB6B-C9E7-436C-A03E-E1A3454D052D}"/>
                </a:ext>
              </a:extLst>
            </p:cNvPr>
            <p:cNvGrpSpPr/>
            <p:nvPr/>
          </p:nvGrpSpPr>
          <p:grpSpPr>
            <a:xfrm>
              <a:off x="20546889" y="9410671"/>
              <a:ext cx="2895600" cy="2964048"/>
              <a:chOff x="7608277" y="6510337"/>
              <a:chExt cx="2895600" cy="2964048"/>
            </a:xfrm>
          </p:grpSpPr>
          <p:pic>
            <p:nvPicPr>
              <p:cNvPr id="27" name="Google Shape;509;p10" descr="Open book outline">
                <a:extLst>
                  <a:ext uri="{FF2B5EF4-FFF2-40B4-BE49-F238E27FC236}">
                    <a16:creationId xmlns:a16="http://schemas.microsoft.com/office/drawing/2014/main" id="{7BDFC0AB-9559-4DE8-AA96-B51D3010C0E3}"/>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28" name="Google Shape;510;p10">
                <a:extLst>
                  <a:ext uri="{FF2B5EF4-FFF2-40B4-BE49-F238E27FC236}">
                    <a16:creationId xmlns:a16="http://schemas.microsoft.com/office/drawing/2014/main" id="{884179F0-1D99-4B3E-BF71-6856CD41F17D}"/>
                  </a:ext>
                </a:extLst>
              </p:cNvPr>
              <p:cNvSpPr txBox="1"/>
              <p:nvPr/>
            </p:nvSpPr>
            <p:spPr>
              <a:xfrm>
                <a:off x="7990658" y="8886100"/>
                <a:ext cx="1478401" cy="588285"/>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2800" kern="0">
                    <a:solidFill>
                      <a:srgbClr val="000000"/>
                    </a:solidFill>
                    <a:latin typeface="Trebuchet MS"/>
                    <a:ea typeface="Trebuchet MS"/>
                    <a:cs typeface="Trebuchet MS"/>
                    <a:sym typeface="Trebuchet MS"/>
                  </a:rPr>
                  <a:t>GitHub</a:t>
                </a:r>
                <a:endParaRPr sz="2400" kern="0">
                  <a:solidFill>
                    <a:srgbClr val="000000"/>
                  </a:solidFill>
                  <a:latin typeface="Arial"/>
                  <a:cs typeface="Arial"/>
                  <a:sym typeface="Arial"/>
                </a:endParaRPr>
              </a:p>
            </p:txBody>
          </p:sp>
        </p:grpSp>
        <p:sp>
          <p:nvSpPr>
            <p:cNvPr id="23" name="Google Shape;511;p10">
              <a:extLst>
                <a:ext uri="{FF2B5EF4-FFF2-40B4-BE49-F238E27FC236}">
                  <a16:creationId xmlns:a16="http://schemas.microsoft.com/office/drawing/2014/main" id="{8E9D6BE1-B01E-4856-BA89-F98B5576F179}"/>
                </a:ext>
              </a:extLst>
            </p:cNvPr>
            <p:cNvSpPr/>
            <p:nvPr/>
          </p:nvSpPr>
          <p:spPr>
            <a:xfrm>
              <a:off x="14653845" y="10474568"/>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sp>
          <p:nvSpPr>
            <p:cNvPr id="24" name="Google Shape;512;p10">
              <a:extLst>
                <a:ext uri="{FF2B5EF4-FFF2-40B4-BE49-F238E27FC236}">
                  <a16:creationId xmlns:a16="http://schemas.microsoft.com/office/drawing/2014/main" id="{9005C0C2-208E-405B-8A04-731FC17644B5}"/>
                </a:ext>
              </a:extLst>
            </p:cNvPr>
            <p:cNvSpPr/>
            <p:nvPr/>
          </p:nvSpPr>
          <p:spPr>
            <a:xfrm rot="1800000">
              <a:off x="15594420" y="7774749"/>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sp>
          <p:nvSpPr>
            <p:cNvPr id="25" name="Google Shape;513;p10">
              <a:extLst>
                <a:ext uri="{FF2B5EF4-FFF2-40B4-BE49-F238E27FC236}">
                  <a16:creationId xmlns:a16="http://schemas.microsoft.com/office/drawing/2014/main" id="{7DEB6F0B-E5D0-4040-ADFC-34C113039D40}"/>
                </a:ext>
              </a:extLst>
            </p:cNvPr>
            <p:cNvSpPr/>
            <p:nvPr/>
          </p:nvSpPr>
          <p:spPr>
            <a:xfrm rot="8100000">
              <a:off x="18596427" y="7939794"/>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sp>
          <p:nvSpPr>
            <p:cNvPr id="26" name="Google Shape;514;p10">
              <a:extLst>
                <a:ext uri="{FF2B5EF4-FFF2-40B4-BE49-F238E27FC236}">
                  <a16:creationId xmlns:a16="http://schemas.microsoft.com/office/drawing/2014/main" id="{A3E18E8B-EA75-4464-B173-5859984299CB}"/>
                </a:ext>
              </a:extLst>
            </p:cNvPr>
            <p:cNvSpPr/>
            <p:nvPr/>
          </p:nvSpPr>
          <p:spPr>
            <a:xfrm rot="10800000">
              <a:off x="19642636" y="10474568"/>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200" kern="0">
                <a:solidFill>
                  <a:srgbClr val="FFFFFF"/>
                </a:solidFill>
                <a:latin typeface="Trebuchet MS"/>
                <a:ea typeface="Trebuchet MS"/>
                <a:cs typeface="Trebuchet MS"/>
                <a:sym typeface="Trebuchet MS"/>
              </a:endParaRPr>
            </a:p>
          </p:txBody>
        </p:sp>
      </p:grpSp>
      <p:grpSp>
        <p:nvGrpSpPr>
          <p:cNvPr id="35" name="Google Shape;515;p10">
            <a:extLst>
              <a:ext uri="{FF2B5EF4-FFF2-40B4-BE49-F238E27FC236}">
                <a16:creationId xmlns:a16="http://schemas.microsoft.com/office/drawing/2014/main" id="{CA865226-3982-43BC-B70C-5B0F18D5B2A4}"/>
              </a:ext>
            </a:extLst>
          </p:cNvPr>
          <p:cNvGrpSpPr/>
          <p:nvPr/>
        </p:nvGrpSpPr>
        <p:grpSpPr>
          <a:xfrm>
            <a:off x="16468986" y="8672591"/>
            <a:ext cx="19060511" cy="5170565"/>
            <a:chOff x="8497294" y="13846587"/>
            <a:chExt cx="19965114" cy="5415956"/>
          </a:xfrm>
        </p:grpSpPr>
        <p:pic>
          <p:nvPicPr>
            <p:cNvPr id="36" name="Google Shape;516;p10" descr="Brain in head outline">
              <a:extLst>
                <a:ext uri="{FF2B5EF4-FFF2-40B4-BE49-F238E27FC236}">
                  <a16:creationId xmlns:a16="http://schemas.microsoft.com/office/drawing/2014/main" id="{27EE581F-A45E-456D-9BA7-193F020AA561}"/>
                </a:ext>
              </a:extLst>
            </p:cNvPr>
            <p:cNvPicPr preferRelativeResize="0"/>
            <p:nvPr/>
          </p:nvPicPr>
          <p:blipFill rotWithShape="1">
            <a:blip r:embed="rId2">
              <a:alphaModFix/>
            </a:blip>
            <a:srcRect/>
            <a:stretch/>
          </p:blipFill>
          <p:spPr>
            <a:xfrm>
              <a:off x="16576391" y="14246313"/>
              <a:ext cx="4657726" cy="4657725"/>
            </a:xfrm>
            <a:prstGeom prst="rect">
              <a:avLst/>
            </a:prstGeom>
            <a:noFill/>
            <a:ln>
              <a:noFill/>
            </a:ln>
          </p:spPr>
        </p:pic>
        <p:sp>
          <p:nvSpPr>
            <p:cNvPr id="37" name="Google Shape;517;p10">
              <a:extLst>
                <a:ext uri="{FF2B5EF4-FFF2-40B4-BE49-F238E27FC236}">
                  <a16:creationId xmlns:a16="http://schemas.microsoft.com/office/drawing/2014/main" id="{F3242E7E-8904-459A-A9D2-2D1E0A4FDA9A}"/>
                </a:ext>
              </a:extLst>
            </p:cNvPr>
            <p:cNvSpPr txBox="1"/>
            <p:nvPr/>
          </p:nvSpPr>
          <p:spPr>
            <a:xfrm>
              <a:off x="8497294" y="13846587"/>
              <a:ext cx="7322036" cy="5415956"/>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3600" kern="0">
                  <a:solidFill>
                    <a:srgbClr val="000000"/>
                  </a:solidFill>
                  <a:latin typeface="Trebuchet MS"/>
                  <a:ea typeface="Trebuchet MS"/>
                  <a:cs typeface="Trebuchet MS"/>
                  <a:sym typeface="Trebuchet MS"/>
                </a:rPr>
                <a:t>Q: What procedures are reflected in this abstract? </a:t>
              </a:r>
              <a:br>
                <a:rPr lang="en-US" sz="3600" kern="0">
                  <a:solidFill>
                    <a:srgbClr val="000000"/>
                  </a:solidFill>
                  <a:latin typeface="Trebuchet MS"/>
                  <a:ea typeface="Trebuchet MS"/>
                  <a:cs typeface="Trebuchet MS"/>
                  <a:sym typeface="Trebuchet MS"/>
                </a:rPr>
              </a:br>
              <a:br>
                <a:rPr lang="en-US" sz="3600" kern="0">
                  <a:solidFill>
                    <a:srgbClr val="000000"/>
                  </a:solidFill>
                  <a:latin typeface="Trebuchet MS"/>
                  <a:ea typeface="Trebuchet MS"/>
                  <a:cs typeface="Trebuchet MS"/>
                  <a:sym typeface="Trebuchet MS"/>
                </a:rPr>
              </a:br>
              <a:r>
                <a:rPr lang="en-US" sz="3600" kern="0">
                  <a:solidFill>
                    <a:srgbClr val="000000"/>
                  </a:solidFill>
                  <a:latin typeface="Trebuchet MS"/>
                  <a:ea typeface="Trebuchet MS"/>
                  <a:cs typeface="Trebuchet MS"/>
                  <a:sym typeface="Trebuchet MS"/>
                </a:rPr>
                <a:t>“Despite sophisticated physical examination and laboratory support, diagnosis of acute appendicitis remained challenging in clinical practice…” </a:t>
              </a:r>
              <a:endParaRPr sz="2800" kern="0">
                <a:solidFill>
                  <a:srgbClr val="000000"/>
                </a:solidFill>
                <a:latin typeface="Arial"/>
                <a:cs typeface="Arial"/>
                <a:sym typeface="Arial"/>
              </a:endParaRPr>
            </a:p>
          </p:txBody>
        </p:sp>
        <p:sp>
          <p:nvSpPr>
            <p:cNvPr id="38" name="Google Shape;518;p10">
              <a:extLst>
                <a:ext uri="{FF2B5EF4-FFF2-40B4-BE49-F238E27FC236}">
                  <a16:creationId xmlns:a16="http://schemas.microsoft.com/office/drawing/2014/main" id="{0D4193CE-E754-416C-9042-8907DB727E82}"/>
                </a:ext>
              </a:extLst>
            </p:cNvPr>
            <p:cNvSpPr txBox="1"/>
            <p:nvPr/>
          </p:nvSpPr>
          <p:spPr>
            <a:xfrm>
              <a:off x="21140372" y="15947200"/>
              <a:ext cx="7322036" cy="1353926"/>
            </a:xfrm>
            <a:prstGeom prst="rect">
              <a:avLst/>
            </a:prstGeom>
            <a:noFill/>
            <a:ln>
              <a:noFill/>
            </a:ln>
          </p:spPr>
          <p:txBody>
            <a:bodyPr spcFirstLastPara="1" wrap="square" lIns="182850" tIns="91400" rIns="182850" bIns="91400" anchor="t" anchorCtr="0">
              <a:spAutoFit/>
            </a:bodyPr>
            <a:lstStyle/>
            <a:p>
              <a:pPr algn="ctr" defTabSz="1828800">
                <a:buClr>
                  <a:srgbClr val="000000"/>
                </a:buClr>
              </a:pPr>
              <a:r>
                <a:rPr lang="en-US" sz="3600" kern="0">
                  <a:solidFill>
                    <a:srgbClr val="000000"/>
                  </a:solidFill>
                  <a:latin typeface="Trebuchet MS"/>
                  <a:ea typeface="Trebuchet MS"/>
                  <a:cs typeface="Trebuchet MS"/>
                  <a:sym typeface="Trebuchet MS"/>
                </a:rPr>
                <a:t>‘A: Appendectomy and Ultrasound’</a:t>
              </a:r>
              <a:endParaRPr sz="2800" kern="0">
                <a:solidFill>
                  <a:srgbClr val="000000"/>
                </a:solidFill>
                <a:latin typeface="Arial"/>
                <a:cs typeface="Arial"/>
                <a:sym typeface="Arial"/>
              </a:endParaRPr>
            </a:p>
          </p:txBody>
        </p:sp>
        <p:sp>
          <p:nvSpPr>
            <p:cNvPr id="39" name="Google Shape;519;p10">
              <a:extLst>
                <a:ext uri="{FF2B5EF4-FFF2-40B4-BE49-F238E27FC236}">
                  <a16:creationId xmlns:a16="http://schemas.microsoft.com/office/drawing/2014/main" id="{7FA1325C-F342-496E-99B8-A5A192521B7C}"/>
                </a:ext>
              </a:extLst>
            </p:cNvPr>
            <p:cNvSpPr/>
            <p:nvPr/>
          </p:nvSpPr>
          <p:spPr>
            <a:xfrm>
              <a:off x="16267563" y="16086917"/>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600" kern="0">
                <a:solidFill>
                  <a:srgbClr val="FFFFFF"/>
                </a:solidFill>
                <a:latin typeface="Trebuchet MS"/>
                <a:ea typeface="Trebuchet MS"/>
                <a:cs typeface="Trebuchet MS"/>
                <a:sym typeface="Trebuchet MS"/>
              </a:endParaRPr>
            </a:p>
          </p:txBody>
        </p:sp>
        <p:sp>
          <p:nvSpPr>
            <p:cNvPr id="40" name="Google Shape;520;p10">
              <a:extLst>
                <a:ext uri="{FF2B5EF4-FFF2-40B4-BE49-F238E27FC236}">
                  <a16:creationId xmlns:a16="http://schemas.microsoft.com/office/drawing/2014/main" id="{91B1ACD3-853D-4391-B696-38453AE3E0A2}"/>
                </a:ext>
              </a:extLst>
            </p:cNvPr>
            <p:cNvSpPr/>
            <p:nvPr/>
          </p:nvSpPr>
          <p:spPr>
            <a:xfrm>
              <a:off x="21140372" y="16086917"/>
              <a:ext cx="617659" cy="818073"/>
            </a:xfrm>
            <a:prstGeom prst="rightArrow">
              <a:avLst>
                <a:gd name="adj1" fmla="val 50000"/>
                <a:gd name="adj2" fmla="val 50000"/>
              </a:avLst>
            </a:prstGeom>
            <a:solidFill>
              <a:schemeClr val="lt2"/>
            </a:solidFill>
            <a:ln>
              <a:noFill/>
            </a:ln>
          </p:spPr>
          <p:txBody>
            <a:bodyPr spcFirstLastPara="1" wrap="square" lIns="182850" tIns="91400" rIns="182850" bIns="91400" anchor="ctr" anchorCtr="0">
              <a:noAutofit/>
            </a:bodyPr>
            <a:lstStyle/>
            <a:p>
              <a:pPr algn="ctr" defTabSz="1828800">
                <a:lnSpc>
                  <a:spcPct val="90000"/>
                </a:lnSpc>
                <a:buClr>
                  <a:srgbClr val="000000"/>
                </a:buClr>
              </a:pPr>
              <a:endParaRPr sz="3600" kern="0">
                <a:solidFill>
                  <a:srgbClr val="FFFFFF"/>
                </a:solidFill>
                <a:latin typeface="Trebuchet MS"/>
                <a:ea typeface="Trebuchet MS"/>
                <a:cs typeface="Trebuchet MS"/>
                <a:sym typeface="Trebuchet MS"/>
              </a:endParaRPr>
            </a:p>
          </p:txBody>
        </p:sp>
      </p:grpSp>
      <p:sp>
        <p:nvSpPr>
          <p:cNvPr id="41" name="TextBox 40">
            <a:extLst>
              <a:ext uri="{FF2B5EF4-FFF2-40B4-BE49-F238E27FC236}">
                <a16:creationId xmlns:a16="http://schemas.microsoft.com/office/drawing/2014/main" id="{00F55A58-D315-456D-B9C1-CB035C114618}"/>
              </a:ext>
            </a:extLst>
          </p:cNvPr>
          <p:cNvSpPr txBox="1"/>
          <p:nvPr/>
        </p:nvSpPr>
        <p:spPr>
          <a:xfrm>
            <a:off x="3945887" y="6166772"/>
            <a:ext cx="7721729"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Train a very deep, “huge” model</a:t>
            </a:r>
          </a:p>
        </p:txBody>
      </p:sp>
      <p:sp>
        <p:nvSpPr>
          <p:cNvPr id="42" name="TextBox 41">
            <a:extLst>
              <a:ext uri="{FF2B5EF4-FFF2-40B4-BE49-F238E27FC236}">
                <a16:creationId xmlns:a16="http://schemas.microsoft.com/office/drawing/2014/main" id="{5E64E6E2-8BB4-475B-ABAB-CEAEF24BE8AB}"/>
              </a:ext>
            </a:extLst>
          </p:cNvPr>
          <p:cNvSpPr txBox="1"/>
          <p:nvPr/>
        </p:nvSpPr>
        <p:spPr>
          <a:xfrm>
            <a:off x="18535530" y="6166772"/>
            <a:ext cx="14813672" cy="707886"/>
          </a:xfrm>
          <a:prstGeom prst="rect">
            <a:avLst/>
          </a:prstGeom>
          <a:noFill/>
        </p:spPr>
        <p:txBody>
          <a:bodyPr wrap="none" rtlCol="0">
            <a:spAutoFit/>
          </a:bodyPr>
          <a:lstStyle/>
          <a:p>
            <a:pPr algn="ctr"/>
            <a:r>
              <a:rPr lang="en-US" sz="4000">
                <a:solidFill>
                  <a:schemeClr val="tx2"/>
                </a:solidFill>
                <a:latin typeface="Trebuchet MS" panose="020B0603020202020204" pitchFamily="34" charset="0"/>
              </a:rPr>
              <a:t>Zero shot, few shot, novel model tuning enable label free tasks</a:t>
            </a:r>
          </a:p>
        </p:txBody>
      </p:sp>
      <p:sp>
        <p:nvSpPr>
          <p:cNvPr id="43" name="TextBox 42">
            <a:extLst>
              <a:ext uri="{FF2B5EF4-FFF2-40B4-BE49-F238E27FC236}">
                <a16:creationId xmlns:a16="http://schemas.microsoft.com/office/drawing/2014/main" id="{FD2FC3AD-5A73-4114-90AD-EA3AE0F4C776}"/>
              </a:ext>
            </a:extLst>
          </p:cNvPr>
          <p:cNvSpPr txBox="1"/>
          <p:nvPr/>
        </p:nvSpPr>
        <p:spPr>
          <a:xfrm>
            <a:off x="0" y="20173890"/>
            <a:ext cx="13575319" cy="400110"/>
          </a:xfrm>
          <a:prstGeom prst="rect">
            <a:avLst/>
          </a:prstGeom>
          <a:noFill/>
        </p:spPr>
        <p:txBody>
          <a:bodyPr wrap="none" rtlCol="0">
            <a:spAutoFit/>
          </a:bodyPr>
          <a:lstStyle/>
          <a:p>
            <a:pPr algn="ctr"/>
            <a:r>
              <a:rPr lang="en-US" sz="2000" err="1">
                <a:solidFill>
                  <a:schemeClr val="bg1"/>
                </a:solidFill>
                <a:latin typeface="Trebuchet MS" panose="020B0603020202020204" pitchFamily="34" charset="0"/>
              </a:rPr>
              <a:t>Lembcke</a:t>
            </a:r>
            <a:r>
              <a:rPr lang="en-US" sz="2000">
                <a:solidFill>
                  <a:schemeClr val="bg1"/>
                </a:solidFill>
                <a:latin typeface="Trebuchet MS" panose="020B0603020202020204" pitchFamily="34" charset="0"/>
              </a:rPr>
              <a:t>, B. Ultrasonography for acute appendicitis - the way it looks today. Z. Gastroenterol. 54, 1151–1165 (2016)</a:t>
            </a:r>
          </a:p>
        </p:txBody>
      </p:sp>
    </p:spTree>
    <p:extLst>
      <p:ext uri="{BB962C8B-B14F-4D97-AF65-F5344CB8AC3E}">
        <p14:creationId xmlns:p14="http://schemas.microsoft.com/office/powerpoint/2010/main" val="3137348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6"/>
          <p:cNvSpPr/>
          <p:nvPr/>
        </p:nvSpPr>
        <p:spPr>
          <a:xfrm>
            <a:off x="19729938" y="0"/>
            <a:ext cx="16846062" cy="20574000"/>
          </a:xfrm>
          <a:prstGeom prst="rect">
            <a:avLst/>
          </a:prstGeom>
          <a:solidFill>
            <a:srgbClr val="F2F2F2"/>
          </a:solidFill>
          <a:ln>
            <a:noFill/>
          </a:ln>
        </p:spPr>
        <p:txBody>
          <a:bodyPr spcFirstLastPara="1" wrap="square" lIns="274275" tIns="137100" rIns="274275" bIns="137100" anchor="ctr" anchorCtr="0">
            <a:noAutofit/>
          </a:bodyPr>
          <a:lstStyle/>
          <a:p>
            <a:pPr marL="0" marR="0" lvl="0" indent="0" algn="ctr" defTabSz="2743200" rtl="0" eaLnBrk="1" fontAlgn="auto" latinLnBrk="0" hangingPunct="1">
              <a:lnSpc>
                <a:spcPct val="90000"/>
              </a:lnSpc>
              <a:spcBef>
                <a:spcPts val="0"/>
              </a:spcBef>
              <a:spcAft>
                <a:spcPts val="0"/>
              </a:spcAft>
              <a:buClr>
                <a:srgbClr val="000000"/>
              </a:buClr>
              <a:buSzTx/>
              <a:buFontTx/>
              <a:buNone/>
              <a:tabLst/>
              <a:defRPr/>
            </a:pPr>
            <a:endParaRPr kumimoji="0" sz="3999"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159" name="Google Shape;1159;p6"/>
          <p:cNvSpPr txBox="1">
            <a:spLocks noGrp="1"/>
          </p:cNvSpPr>
          <p:nvPr>
            <p:ph type="title"/>
          </p:nvPr>
        </p:nvSpPr>
        <p:spPr>
          <a:xfrm>
            <a:off x="1661160" y="4184247"/>
            <a:ext cx="18068778" cy="1969770"/>
          </a:xfrm>
          <a:prstGeom prst="rect">
            <a:avLst/>
          </a:prstGeom>
          <a:noFill/>
          <a:ln>
            <a:noFill/>
          </a:ln>
        </p:spPr>
        <p:txBody>
          <a:bodyPr spcFirstLastPara="1" wrap="square" lIns="274275" tIns="137100" rIns="274275" bIns="137100" anchor="b" anchorCtr="0">
            <a:noAutofit/>
          </a:bodyPr>
          <a:lstStyle/>
          <a:p>
            <a:pPr algn="l"/>
            <a:r>
              <a:rPr lang="en-US" sz="6600"/>
              <a:t>New: </a:t>
            </a:r>
            <a:r>
              <a:rPr lang="en-US" sz="6600" err="1"/>
              <a:t>NeMo</a:t>
            </a:r>
            <a:r>
              <a:rPr lang="en-US" sz="6600"/>
              <a:t> MEGATRON</a:t>
            </a:r>
            <a:endParaRPr sz="6600"/>
          </a:p>
        </p:txBody>
      </p:sp>
      <p:sp>
        <p:nvSpPr>
          <p:cNvPr id="1160" name="Google Shape;1160;p6"/>
          <p:cNvSpPr txBox="1">
            <a:spLocks noGrp="1"/>
          </p:cNvSpPr>
          <p:nvPr>
            <p:ph type="body" idx="2"/>
          </p:nvPr>
        </p:nvSpPr>
        <p:spPr>
          <a:xfrm>
            <a:off x="1661160" y="6351828"/>
            <a:ext cx="18068778" cy="1751544"/>
          </a:xfrm>
          <a:prstGeom prst="rect">
            <a:avLst/>
          </a:prstGeom>
          <a:noFill/>
          <a:ln>
            <a:noFill/>
          </a:ln>
        </p:spPr>
        <p:txBody>
          <a:bodyPr spcFirstLastPara="1" wrap="square" lIns="274275" tIns="137100" rIns="274275" bIns="137100" anchor="t" anchorCtr="0">
            <a:noAutofit/>
          </a:bodyPr>
          <a:lstStyle/>
          <a:p>
            <a:pPr marL="0" indent="0" algn="l">
              <a:spcBef>
                <a:spcPts val="0"/>
              </a:spcBef>
              <a:buSzPts val="2100"/>
            </a:pPr>
            <a:r>
              <a:rPr lang="en-US" sz="4410"/>
              <a:t>Accelerated Framework For Training Large Scale NLP Models</a:t>
            </a:r>
            <a:endParaRPr/>
          </a:p>
        </p:txBody>
      </p:sp>
      <p:sp>
        <p:nvSpPr>
          <p:cNvPr id="1161" name="Google Shape;1161;p6"/>
          <p:cNvSpPr/>
          <p:nvPr/>
        </p:nvSpPr>
        <p:spPr>
          <a:xfrm>
            <a:off x="20299665" y="19654800"/>
            <a:ext cx="15648300" cy="692376"/>
          </a:xfrm>
          <a:prstGeom prst="rect">
            <a:avLst/>
          </a:prstGeom>
          <a:noFill/>
          <a:ln>
            <a:noFill/>
          </a:ln>
        </p:spPr>
        <p:txBody>
          <a:bodyPr spcFirstLastPara="1" wrap="square" lIns="274275" tIns="137100" rIns="274275" bIns="137100" anchor="t" anchorCtr="0">
            <a:spAutoFit/>
          </a:bodyPr>
          <a:lstStyle/>
          <a:p>
            <a:pPr marL="0" marR="0" lvl="0" indent="0" algn="ctr" defTabSz="2743200" rtl="0" eaLnBrk="1" fontAlgn="auto" latinLnBrk="0" hangingPunct="1">
              <a:lnSpc>
                <a:spcPct val="90000"/>
              </a:lnSpc>
              <a:spcBef>
                <a:spcPts val="0"/>
              </a:spcBef>
              <a:spcAft>
                <a:spcPts val="0"/>
              </a:spcAft>
              <a:buClr>
                <a:srgbClr val="000000"/>
              </a:buClr>
              <a:buSzPts val="1000"/>
              <a:buFontTx/>
              <a:buNone/>
              <a:tabLst/>
              <a:defRPr/>
            </a:pPr>
            <a:r>
              <a:rPr kumimoji="0" lang="en-US" sz="3000" b="0" i="0" u="sng" strike="noStrike" kern="0" cap="none" spc="0" normalizeH="0" baseline="0" noProof="0">
                <a:ln>
                  <a:noFill/>
                </a:ln>
                <a:solidFill>
                  <a:srgbClr val="76B900"/>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https://docs.nvidia.com/deeplearning/sdk/mixed-precision-training/index.html</a:t>
            </a:r>
            <a:endParaRPr kumimoji="0" sz="3000" b="0" i="1" u="none" strike="noStrike" kern="0" cap="none" spc="0" normalizeH="0" baseline="0" noProof="0">
              <a:ln>
                <a:noFill/>
              </a:ln>
              <a:solidFill>
                <a:srgbClr val="76B900"/>
              </a:solidFill>
              <a:effectLst/>
              <a:uLnTx/>
              <a:uFillTx/>
              <a:latin typeface="Arial"/>
              <a:ea typeface="Arial"/>
              <a:cs typeface="Arial"/>
              <a:sym typeface="Arial"/>
            </a:endParaRPr>
          </a:p>
        </p:txBody>
      </p:sp>
      <p:sp>
        <p:nvSpPr>
          <p:cNvPr id="1162" name="Google Shape;1162;p6"/>
          <p:cNvSpPr/>
          <p:nvPr/>
        </p:nvSpPr>
        <p:spPr>
          <a:xfrm>
            <a:off x="990741" y="6351828"/>
            <a:ext cx="16392144" cy="830876"/>
          </a:xfrm>
          <a:prstGeom prst="rect">
            <a:avLst/>
          </a:prstGeom>
          <a:noFill/>
          <a:ln>
            <a:noFill/>
          </a:ln>
        </p:spPr>
        <p:txBody>
          <a:bodyPr spcFirstLastPara="1" wrap="square" lIns="274275" tIns="137100" rIns="274275" bIns="137100" anchor="t" anchorCtr="0">
            <a:spAutoFit/>
          </a:bodyPr>
          <a:lstStyle/>
          <a:p>
            <a:pPr marL="0" marR="0" lvl="0" indent="0" algn="l" defTabSz="2743200" rtl="0" eaLnBrk="1" fontAlgn="auto" latinLnBrk="0" hangingPunct="1">
              <a:lnSpc>
                <a:spcPct val="100000"/>
              </a:lnSpc>
              <a:spcBef>
                <a:spcPts val="0"/>
              </a:spcBef>
              <a:spcAft>
                <a:spcPts val="0"/>
              </a:spcAft>
              <a:buClr>
                <a:srgbClr val="000000"/>
              </a:buClr>
              <a:buSzPts val="1200"/>
              <a:buFontTx/>
              <a:buNone/>
              <a:tabLst/>
              <a:defRPr/>
            </a:pPr>
            <a:endParaRPr kumimoji="0" sz="3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63" name="Google Shape;1163;p6"/>
          <p:cNvSpPr txBox="1"/>
          <p:nvPr/>
        </p:nvSpPr>
        <p:spPr>
          <a:xfrm>
            <a:off x="1661160" y="7672385"/>
            <a:ext cx="13194792" cy="5718795"/>
          </a:xfrm>
          <a:prstGeom prst="rect">
            <a:avLst/>
          </a:prstGeom>
          <a:noFill/>
          <a:ln>
            <a:noFill/>
          </a:ln>
        </p:spPr>
        <p:txBody>
          <a:bodyPr spcFirstLastPara="1" wrap="square" lIns="304800" tIns="152250" rIns="304800" bIns="152250" anchor="ctr" anchorCtr="0">
            <a:noAutofit/>
          </a:bodyPr>
          <a:lstStyle/>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Scale To Models with Trillions of Parameters​</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Automated Data Curation for Training​​</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Pipeline, Tensor &amp; Data Parallelism​</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20B Parameter Model in 1 month on DGX </a:t>
            </a:r>
            <a:r>
              <a:rPr kumimoji="0" lang="en-US" sz="3990" b="0" i="0" u="none" strike="noStrike" kern="0" cap="none" spc="0" normalizeH="0" baseline="0" noProof="0" err="1">
                <a:ln>
                  <a:noFill/>
                </a:ln>
                <a:solidFill>
                  <a:srgbClr val="000000"/>
                </a:solidFill>
                <a:effectLst/>
                <a:uLnTx/>
                <a:uFillTx/>
                <a:latin typeface="Trebuchet MS"/>
                <a:ea typeface="Trebuchet MS"/>
                <a:cs typeface="Trebuchet MS"/>
                <a:sym typeface="Trebuchet MS"/>
              </a:rPr>
              <a:t>SuperPod</a:t>
            </a:r>
            <a:endParaRPr kumimoji="0" sz="399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466344" marR="0" lvl="0" indent="-466344" algn="l" defTabSz="2743200" rtl="0" eaLnBrk="1" fontAlgn="auto" latinLnBrk="0" hangingPunct="1">
              <a:lnSpc>
                <a:spcPct val="90000"/>
              </a:lnSpc>
              <a:spcBef>
                <a:spcPts val="3000"/>
              </a:spcBef>
              <a:spcAft>
                <a:spcPts val="0"/>
              </a:spcAft>
              <a:buClr>
                <a:srgbClr val="76B900"/>
              </a:buClr>
              <a:buSzPts val="1330"/>
              <a:buFont typeface="Noto Sans Symbols"/>
              <a:buChar char="▪"/>
              <a:tabLst/>
              <a:defRPr/>
            </a:pP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Optimized for DGX </a:t>
            </a:r>
            <a:r>
              <a:rPr kumimoji="0" lang="en-US" sz="3990" b="0" i="0" u="none" strike="noStrike" kern="0" cap="none" spc="0" normalizeH="0" baseline="0" noProof="0" err="1">
                <a:ln>
                  <a:noFill/>
                </a:ln>
                <a:solidFill>
                  <a:srgbClr val="000000"/>
                </a:solidFill>
                <a:effectLst/>
                <a:uLnTx/>
                <a:uFillTx/>
                <a:latin typeface="Trebuchet MS"/>
                <a:ea typeface="Trebuchet MS"/>
                <a:cs typeface="Trebuchet MS"/>
                <a:sym typeface="Trebuchet MS"/>
              </a:rPr>
              <a:t>SuperPod</a:t>
            </a:r>
            <a:r>
              <a:rPr kumimoji="0" lang="en-US" sz="3990" b="0" i="0" u="none" strike="noStrike" kern="0" cap="none" spc="0" normalizeH="0" baseline="0" noProof="0">
                <a:ln>
                  <a:noFill/>
                </a:ln>
                <a:solidFill>
                  <a:srgbClr val="000000"/>
                </a:solidFill>
                <a:effectLst/>
                <a:uLnTx/>
                <a:uFillTx/>
                <a:latin typeface="Trebuchet MS"/>
                <a:ea typeface="Trebuchet MS"/>
                <a:cs typeface="Trebuchet MS"/>
                <a:sym typeface="Trebuchet MS"/>
              </a:rPr>
              <a:t>​</a:t>
            </a:r>
            <a:endParaRPr kumimoji="0" sz="4200" b="0" i="0" u="none" strike="noStrike" kern="0" cap="none" spc="0" normalizeH="0" baseline="0" noProof="0">
              <a:ln>
                <a:noFill/>
              </a:ln>
              <a:solidFill>
                <a:srgbClr val="000000"/>
              </a:solidFill>
              <a:effectLst/>
              <a:uLnTx/>
              <a:uFillTx/>
              <a:latin typeface="Arial"/>
              <a:ea typeface="+mn-ea"/>
              <a:cs typeface="Arial"/>
              <a:sym typeface="Arial"/>
            </a:endParaRPr>
          </a:p>
          <a:p>
            <a:pPr marL="466344" marR="0" lvl="0" indent="-212976" algn="l" defTabSz="2743200" rtl="0" eaLnBrk="1" fontAlgn="auto" latinLnBrk="0" hangingPunct="1">
              <a:lnSpc>
                <a:spcPct val="90000"/>
              </a:lnSpc>
              <a:spcBef>
                <a:spcPts val="3000"/>
              </a:spcBef>
              <a:spcAft>
                <a:spcPts val="0"/>
              </a:spcAft>
              <a:buClr>
                <a:srgbClr val="76B900"/>
              </a:buClr>
              <a:buSzPts val="1330"/>
              <a:buFontTx/>
              <a:buNone/>
              <a:tabLst/>
              <a:defRPr/>
            </a:pPr>
            <a:endParaRPr kumimoji="0" sz="399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2743200" rtl="0" eaLnBrk="1" fontAlgn="auto" latinLnBrk="0" hangingPunct="1">
              <a:lnSpc>
                <a:spcPct val="90000"/>
              </a:lnSpc>
              <a:spcBef>
                <a:spcPts val="3000"/>
              </a:spcBef>
              <a:spcAft>
                <a:spcPts val="0"/>
              </a:spcAft>
              <a:buClr>
                <a:srgbClr val="000000"/>
              </a:buClr>
              <a:buSzTx/>
              <a:buFontTx/>
              <a:buNone/>
              <a:tabLst/>
              <a:defRPr/>
            </a:pPr>
            <a:r>
              <a:rPr kumimoji="0" lang="en-US" sz="3000" b="0" i="0" u="sng" strike="noStrike" kern="0" cap="none" spc="0" normalizeH="0" baseline="0" noProof="0">
                <a:ln>
                  <a:noFill/>
                </a:ln>
                <a:solidFill>
                  <a:srgbClr val="000000"/>
                </a:solidFill>
                <a:effectLst/>
                <a:uLnTx/>
                <a:uFillTx/>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Sign up for Early Access</a:t>
            </a:r>
            <a:endParaRPr kumimoji="0" sz="3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pic>
        <p:nvPicPr>
          <p:cNvPr id="1164" name="Google Shape;1164;p6"/>
          <p:cNvPicPr preferRelativeResize="0"/>
          <p:nvPr/>
        </p:nvPicPr>
        <p:blipFill rotWithShape="1">
          <a:blip r:embed="rId5">
            <a:alphaModFix/>
          </a:blip>
          <a:srcRect/>
          <a:stretch/>
        </p:blipFill>
        <p:spPr>
          <a:xfrm>
            <a:off x="20109083" y="6351828"/>
            <a:ext cx="16087773" cy="9052560"/>
          </a:xfrm>
          <a:prstGeom prst="rect">
            <a:avLst/>
          </a:prstGeom>
          <a:noFill/>
          <a:ln>
            <a:noFill/>
          </a:ln>
        </p:spPr>
      </p:pic>
    </p:spTree>
    <p:extLst>
      <p:ext uri="{BB962C8B-B14F-4D97-AF65-F5344CB8AC3E}">
        <p14:creationId xmlns:p14="http://schemas.microsoft.com/office/powerpoint/2010/main" val="393992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a:extLst>
              <a:ext uri="{FF2B5EF4-FFF2-40B4-BE49-F238E27FC236}">
                <a16:creationId xmlns:a16="http://schemas.microsoft.com/office/drawing/2014/main" id="{FC090048-45CA-794E-B407-1337ECD97B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1676" y="1584960"/>
            <a:ext cx="30094854" cy="16604057"/>
          </a:xfrm>
        </p:spPr>
      </p:pic>
    </p:spTree>
    <p:extLst>
      <p:ext uri="{BB962C8B-B14F-4D97-AF65-F5344CB8AC3E}">
        <p14:creationId xmlns:p14="http://schemas.microsoft.com/office/powerpoint/2010/main" val="431797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
            <a:extLst>
              <a:ext uri="{FF2B5EF4-FFF2-40B4-BE49-F238E27FC236}">
                <a16:creationId xmlns:a16="http://schemas.microsoft.com/office/drawing/2014/main" id="{EC17DFE5-1947-4264-B58C-2DAAE7CA8A28}"/>
              </a:ext>
            </a:extLst>
          </p:cNvPr>
          <p:cNvGraphicFramePr>
            <a:graphicFrameLocks noGrp="1"/>
          </p:cNvGraphicFramePr>
          <p:nvPr>
            <p:extLst>
              <p:ext uri="{D42A27DB-BD31-4B8C-83A1-F6EECF244321}">
                <p14:modId xmlns:p14="http://schemas.microsoft.com/office/powerpoint/2010/main" val="721291607"/>
              </p:ext>
            </p:extLst>
          </p:nvPr>
        </p:nvGraphicFramePr>
        <p:xfrm>
          <a:off x="2336800" y="1744591"/>
          <a:ext cx="15951200" cy="9509760"/>
        </p:xfrm>
        <a:graphic>
          <a:graphicData uri="http://schemas.openxmlformats.org/drawingml/2006/table">
            <a:tbl>
              <a:tblPr firstRow="1" bandRow="1">
                <a:tableStyleId>{5C22544A-7EE6-4342-B048-85BDC9FD1C3A}</a:tableStyleId>
              </a:tblPr>
              <a:tblGrid>
                <a:gridCol w="15951200">
                  <a:extLst>
                    <a:ext uri="{9D8B030D-6E8A-4147-A177-3AD203B41FA5}">
                      <a16:colId xmlns:a16="http://schemas.microsoft.com/office/drawing/2014/main" val="2495054055"/>
                    </a:ext>
                  </a:extLst>
                </a:gridCol>
              </a:tblGrid>
              <a:tr h="0">
                <a:tc>
                  <a:txBody>
                    <a:bodyPr/>
                    <a:lstStyle/>
                    <a:p>
                      <a:endParaRPr lang="en-US" sz="8000" b="0" dirty="0">
                        <a:solidFill>
                          <a:schemeClr val="tx2">
                            <a:lumMod val="75000"/>
                          </a:schemeClr>
                        </a:solidFill>
                        <a:latin typeface="Trebuchet MS" panose="020B0603020202020204" pitchFamily="34" charset="0"/>
                      </a:endParaRPr>
                    </a:p>
                  </a:txBody>
                  <a:tcPr marL="0" marT="640080" marB="6400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0">
                <a:tc>
                  <a:txBody>
                    <a:bodyPr/>
                    <a:lstStyle/>
                    <a:p>
                      <a:endParaRPr lang="en-US" sz="4400" dirty="0">
                        <a:solidFill>
                          <a:schemeClr val="tx1"/>
                        </a:solidFill>
                        <a:latin typeface="Trebuchet MS" panose="020B0603020202020204" pitchFamily="34" charset="0"/>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808180"/>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Conclusion and Next steps</a:t>
                      </a: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703295"/>
                  </a:ext>
                </a:extLst>
              </a:tr>
              <a:tr h="0">
                <a:tc>
                  <a:txBody>
                    <a:bodyPr/>
                    <a:lstStyle/>
                    <a:p>
                      <a:pPr marL="0" marR="0" lvl="0" indent="0" algn="l" defTabSz="4100468"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txBody>
                  <a:tcPr marL="0" marR="365760" marT="365760" marB="3657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166568"/>
                  </a:ext>
                </a:extLst>
              </a:tr>
            </a:tbl>
          </a:graphicData>
        </a:graphic>
      </p:graphicFrame>
    </p:spTree>
    <p:extLst>
      <p:ext uri="{BB962C8B-B14F-4D97-AF65-F5344CB8AC3E}">
        <p14:creationId xmlns:p14="http://schemas.microsoft.com/office/powerpoint/2010/main" val="298029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726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51DDF-69E1-4C56-8979-90ECA9B54208}"/>
              </a:ext>
            </a:extLst>
          </p:cNvPr>
          <p:cNvSpPr>
            <a:spLocks noGrp="1"/>
          </p:cNvSpPr>
          <p:nvPr>
            <p:ph type="title"/>
          </p:nvPr>
        </p:nvSpPr>
        <p:spPr/>
        <p:txBody>
          <a:bodyPr/>
          <a:lstStyle/>
          <a:p>
            <a:r>
              <a:rPr lang="en-US" dirty="0"/>
              <a:t>Conclusions and next steps</a:t>
            </a:r>
          </a:p>
        </p:txBody>
      </p:sp>
      <p:sp>
        <p:nvSpPr>
          <p:cNvPr id="3" name="Text Placeholder 2">
            <a:extLst>
              <a:ext uri="{FF2B5EF4-FFF2-40B4-BE49-F238E27FC236}">
                <a16:creationId xmlns:a16="http://schemas.microsoft.com/office/drawing/2014/main" id="{5E84B99F-5972-4EAF-97EB-81B69641D99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45A5038F-A87D-41E6-B1BA-13E643EB66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27696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71600" y="13369654"/>
            <a:ext cx="20167600" cy="5943600"/>
          </a:xfrm>
        </p:spPr>
        <p:txBody>
          <a:bodyPr/>
          <a:lstStyle/>
          <a:p>
            <a:r>
              <a:rPr lang="en-US" dirty="0"/>
              <a:t>Baseline implementation </a:t>
            </a:r>
          </a:p>
        </p:txBody>
      </p:sp>
    </p:spTree>
    <p:extLst>
      <p:ext uri="{BB962C8B-B14F-4D97-AF65-F5344CB8AC3E}">
        <p14:creationId xmlns:p14="http://schemas.microsoft.com/office/powerpoint/2010/main" val="129658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Shape 1087"/>
        <p:cNvGrpSpPr/>
        <p:nvPr/>
      </p:nvGrpSpPr>
      <p:grpSpPr>
        <a:xfrm>
          <a:off x="0" y="0"/>
          <a:ext cx="0" cy="0"/>
          <a:chOff x="0" y="0"/>
          <a:chExt cx="0" cy="0"/>
        </a:xfrm>
      </p:grpSpPr>
      <p:sp>
        <p:nvSpPr>
          <p:cNvPr id="1088" name="Google Shape;1088;p4"/>
          <p:cNvSpPr/>
          <p:nvPr/>
        </p:nvSpPr>
        <p:spPr>
          <a:xfrm>
            <a:off x="20006909" y="0"/>
            <a:ext cx="16846062" cy="20574000"/>
          </a:xfrm>
          <a:prstGeom prst="rect">
            <a:avLst/>
          </a:prstGeom>
          <a:solidFill>
            <a:srgbClr val="F2F2F2"/>
          </a:solidFill>
          <a:ln>
            <a:noFill/>
          </a:ln>
        </p:spPr>
        <p:txBody>
          <a:bodyPr spcFirstLastPara="1" wrap="square" lIns="274276" tIns="137100" rIns="274276" bIns="137100" anchor="ctr" anchorCtr="0">
            <a:noAutofit/>
          </a:bodyPr>
          <a:lstStyle/>
          <a:p>
            <a:pPr algn="ctr" defTabSz="2743200">
              <a:lnSpc>
                <a:spcPct val="90000"/>
              </a:lnSpc>
              <a:buClr>
                <a:srgbClr val="000000"/>
              </a:buClr>
            </a:pPr>
            <a:endParaRPr sz="4000" kern="0">
              <a:solidFill>
                <a:srgbClr val="FFFFFF"/>
              </a:solidFill>
              <a:latin typeface="Trebuchet MS"/>
              <a:ea typeface="Trebuchet MS"/>
              <a:cs typeface="Trebuchet MS"/>
              <a:sym typeface="Trebuchet MS"/>
            </a:endParaRPr>
          </a:p>
        </p:txBody>
      </p:sp>
      <p:sp>
        <p:nvSpPr>
          <p:cNvPr id="1089" name="Google Shape;1089;p4"/>
          <p:cNvSpPr txBox="1">
            <a:spLocks noGrp="1"/>
          </p:cNvSpPr>
          <p:nvPr>
            <p:ph type="title"/>
          </p:nvPr>
        </p:nvSpPr>
        <p:spPr>
          <a:xfrm>
            <a:off x="1611563" y="3531940"/>
            <a:ext cx="18118378" cy="1551412"/>
          </a:xfrm>
          <a:prstGeom prst="rect">
            <a:avLst/>
          </a:prstGeom>
          <a:noFill/>
          <a:ln>
            <a:noFill/>
          </a:ln>
        </p:spPr>
        <p:txBody>
          <a:bodyPr spcFirstLastPara="1" wrap="square" lIns="274276" tIns="137100" rIns="274276" bIns="137100" anchor="b" anchorCtr="0">
            <a:noAutofit/>
          </a:bodyPr>
          <a:lstStyle/>
          <a:p>
            <a:pPr>
              <a:buClr>
                <a:srgbClr val="000000"/>
              </a:buClr>
              <a:buSzPts val="1400"/>
            </a:pPr>
            <a:r>
              <a:rPr lang="en-US" sz="8800" b="0" dirty="0">
                <a:solidFill>
                  <a:schemeClr val="bg1"/>
                </a:solidFill>
                <a:latin typeface="Trebuchet MS"/>
                <a:ea typeface="Trebuchet MS"/>
                <a:cs typeface="Trebuchet MS"/>
                <a:sym typeface="Trebuchet MS"/>
              </a:rPr>
              <a:t>NVIDIA </a:t>
            </a:r>
            <a:r>
              <a:rPr lang="en-US" sz="8800" b="0" cap="none" dirty="0" err="1">
                <a:solidFill>
                  <a:schemeClr val="bg1"/>
                </a:solidFill>
                <a:latin typeface="Trebuchet MS"/>
                <a:ea typeface="Trebuchet MS"/>
                <a:cs typeface="Trebuchet MS"/>
                <a:sym typeface="Trebuchet MS"/>
              </a:rPr>
              <a:t>NeMo</a:t>
            </a:r>
            <a:endParaRPr sz="8800" b="0" cap="none" dirty="0">
              <a:solidFill>
                <a:schemeClr val="bg1"/>
              </a:solidFill>
              <a:latin typeface="Trebuchet MS"/>
              <a:ea typeface="Trebuchet MS"/>
              <a:cs typeface="Trebuchet MS"/>
              <a:sym typeface="Trebuchet MS"/>
            </a:endParaRPr>
          </a:p>
        </p:txBody>
      </p:sp>
      <p:sp>
        <p:nvSpPr>
          <p:cNvPr id="1090" name="Google Shape;1090;p4"/>
          <p:cNvSpPr txBox="1">
            <a:spLocks noGrp="1"/>
          </p:cNvSpPr>
          <p:nvPr>
            <p:ph type="body" idx="1"/>
          </p:nvPr>
        </p:nvSpPr>
        <p:spPr>
          <a:xfrm>
            <a:off x="1525520" y="6034250"/>
            <a:ext cx="17551108" cy="10156372"/>
          </a:xfrm>
          <a:prstGeom prst="rect">
            <a:avLst/>
          </a:prstGeom>
          <a:noFill/>
          <a:ln>
            <a:noFill/>
          </a:ln>
        </p:spPr>
        <p:txBody>
          <a:bodyPr spcFirstLastPara="1" wrap="square" lIns="274276" tIns="137100" rIns="274276" bIns="137100" anchor="t" anchorCtr="0">
            <a:noAutofit/>
          </a:bodyPr>
          <a:lstStyle/>
          <a:p>
            <a:pPr marL="455296" indent="-455296">
              <a:spcBef>
                <a:spcPts val="0"/>
              </a:spcBef>
              <a:buSzPts val="1330"/>
            </a:pPr>
            <a:r>
              <a:rPr lang="en-US" sz="3990" dirty="0"/>
              <a:t>DL-Based Speech &amp; Language Understanding Models </a:t>
            </a:r>
            <a:endParaRPr dirty="0"/>
          </a:p>
          <a:p>
            <a:pPr marL="457156" indent="-457156">
              <a:buSzPts val="1330"/>
            </a:pPr>
            <a:r>
              <a:rPr lang="en-US" sz="3990" dirty="0"/>
              <a:t>Include Semantic Checking for Correct-by-Construction Architectures</a:t>
            </a:r>
            <a:endParaRPr dirty="0"/>
          </a:p>
          <a:p>
            <a:pPr marL="457156" indent="-457156">
              <a:buSzPts val="1330"/>
            </a:pPr>
            <a:r>
              <a:rPr lang="en-US" sz="3990" dirty="0"/>
              <a:t>Support Expanding Set of Languages:</a:t>
            </a:r>
            <a:endParaRPr dirty="0"/>
          </a:p>
          <a:p>
            <a:pPr marL="1371462" lvl="1" indent="-457156">
              <a:buSzPts val="1330"/>
            </a:pPr>
            <a:r>
              <a:rPr lang="en-US" sz="3990" dirty="0"/>
              <a:t>8 for ASR</a:t>
            </a:r>
            <a:endParaRPr dirty="0"/>
          </a:p>
          <a:p>
            <a:pPr marL="1371462" lvl="1" indent="-457156">
              <a:buSzPts val="1330"/>
            </a:pPr>
            <a:r>
              <a:rPr lang="en-US" sz="3990" dirty="0"/>
              <a:t>5 for NLU</a:t>
            </a:r>
            <a:endParaRPr dirty="0"/>
          </a:p>
          <a:p>
            <a:pPr marL="457156" indent="-457156">
              <a:buSzPts val="1330"/>
            </a:pPr>
            <a:r>
              <a:rPr lang="en-US" sz="3990" dirty="0"/>
              <a:t>Open-Sourced</a:t>
            </a:r>
            <a:endParaRPr dirty="0"/>
          </a:p>
          <a:p>
            <a:pPr marL="457156" indent="-457156">
              <a:buSzPts val="1330"/>
            </a:pPr>
            <a:r>
              <a:rPr lang="en-US" sz="3990" dirty="0"/>
              <a:t>Integrated with </a:t>
            </a:r>
            <a:r>
              <a:rPr lang="en-US" sz="3990" dirty="0" err="1"/>
              <a:t>PyTorch</a:t>
            </a:r>
            <a:r>
              <a:rPr lang="en-US" sz="3990" dirty="0"/>
              <a:t> &amp; </a:t>
            </a:r>
            <a:r>
              <a:rPr lang="en-US" sz="3990" dirty="0" err="1"/>
              <a:t>PyTorch</a:t>
            </a:r>
            <a:r>
              <a:rPr lang="en-US" sz="3990" dirty="0"/>
              <a:t> Lightning</a:t>
            </a:r>
            <a:endParaRPr dirty="0"/>
          </a:p>
          <a:p>
            <a:pPr marL="457156" indent="-457156">
              <a:buSzPts val="1330"/>
            </a:pPr>
            <a:r>
              <a:rPr lang="en-US" sz="3990" dirty="0"/>
              <a:t>Easy-to-Use APIs</a:t>
            </a:r>
            <a:endParaRPr dirty="0"/>
          </a:p>
          <a:p>
            <a:pPr marL="457156" indent="-457156">
              <a:buSzPts val="1330"/>
            </a:pPr>
            <a:r>
              <a:rPr lang="en-US" sz="3990" dirty="0"/>
              <a:t>Optimized Training Performance</a:t>
            </a:r>
            <a:endParaRPr dirty="0"/>
          </a:p>
          <a:p>
            <a:pPr marL="457156" indent="-457156">
              <a:buSzPts val="1330"/>
            </a:pPr>
            <a:r>
              <a:rPr lang="en-US" sz="3990" dirty="0"/>
              <a:t>100+ Pre-Trained GPU-Optimized Checkpoints</a:t>
            </a:r>
            <a:endParaRPr dirty="0"/>
          </a:p>
          <a:p>
            <a:pPr marL="457156" indent="-457156">
              <a:buSzPts val="1330"/>
            </a:pPr>
            <a:r>
              <a:rPr lang="en-US" sz="3990" dirty="0"/>
              <a:t>Scale to 1000s of NVIDIA GPUs</a:t>
            </a:r>
            <a:endParaRPr dirty="0"/>
          </a:p>
        </p:txBody>
      </p:sp>
      <p:sp>
        <p:nvSpPr>
          <p:cNvPr id="1091" name="Google Shape;1091;p4"/>
          <p:cNvSpPr txBox="1"/>
          <p:nvPr/>
        </p:nvSpPr>
        <p:spPr>
          <a:xfrm>
            <a:off x="21837030" y="18890684"/>
            <a:ext cx="13185816" cy="583624"/>
          </a:xfrm>
          <a:prstGeom prst="rect">
            <a:avLst/>
          </a:prstGeom>
          <a:noFill/>
          <a:ln>
            <a:noFill/>
          </a:ln>
        </p:spPr>
        <p:txBody>
          <a:bodyPr spcFirstLastPara="1" wrap="square" lIns="166576" tIns="83250" rIns="166576" bIns="83250" anchor="ctr" anchorCtr="0">
            <a:spAutoFit/>
          </a:bodyPr>
          <a:lstStyle/>
          <a:p>
            <a:pPr algn="ctr" defTabSz="2743200">
              <a:lnSpc>
                <a:spcPct val="90000"/>
              </a:lnSpc>
              <a:buClr>
                <a:srgbClr val="000000"/>
              </a:buClr>
              <a:buSzPts val="1000"/>
            </a:pPr>
            <a:r>
              <a:rPr lang="en-US" sz="3000" u="sng" kern="0">
                <a:solidFill>
                  <a:srgbClr val="76B900"/>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https://ngc.nvidia.com/catalog/containers/nvidia:nemo</a:t>
            </a:r>
            <a:endParaRPr sz="3000" kern="0">
              <a:solidFill>
                <a:srgbClr val="76B900"/>
              </a:solidFill>
              <a:latin typeface="Trebuchet MS"/>
              <a:ea typeface="Trebuchet MS"/>
              <a:cs typeface="Trebuchet MS"/>
              <a:sym typeface="Trebuchet MS"/>
            </a:endParaRPr>
          </a:p>
        </p:txBody>
      </p:sp>
      <p:sp>
        <p:nvSpPr>
          <p:cNvPr id="1092" name="Google Shape;1092;p4"/>
          <p:cNvSpPr txBox="1"/>
          <p:nvPr/>
        </p:nvSpPr>
        <p:spPr>
          <a:xfrm>
            <a:off x="25626191" y="19847770"/>
            <a:ext cx="6542782" cy="583624"/>
          </a:xfrm>
          <a:prstGeom prst="rect">
            <a:avLst/>
          </a:prstGeom>
          <a:noFill/>
          <a:ln>
            <a:noFill/>
          </a:ln>
        </p:spPr>
        <p:txBody>
          <a:bodyPr spcFirstLastPara="1" wrap="square" lIns="166576" tIns="83250" rIns="166576" bIns="83250" anchor="ctr" anchorCtr="0">
            <a:spAutoFit/>
          </a:bodyPr>
          <a:lstStyle/>
          <a:p>
            <a:pPr defTabSz="2743200">
              <a:lnSpc>
                <a:spcPct val="90000"/>
              </a:lnSpc>
              <a:buClr>
                <a:srgbClr val="000000"/>
              </a:buClr>
              <a:buSzPts val="1000"/>
            </a:pPr>
            <a:r>
              <a:rPr lang="en-US" sz="3000" u="sng" kern="0">
                <a:solidFill>
                  <a:srgbClr val="76B900"/>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https://github.com/NVIDIA/NeMo</a:t>
            </a:r>
            <a:endParaRPr sz="3000" u="sng" kern="0">
              <a:solidFill>
                <a:srgbClr val="76B900"/>
              </a:solidFill>
              <a:latin typeface="Trebuchet MS"/>
              <a:ea typeface="Trebuchet MS"/>
              <a:cs typeface="Trebuchet MS"/>
              <a:sym typeface="Trebuchet MS"/>
            </a:endParaRPr>
          </a:p>
        </p:txBody>
      </p:sp>
      <p:sp>
        <p:nvSpPr>
          <p:cNvPr id="1094" name="Google Shape;1094;p4"/>
          <p:cNvSpPr txBox="1"/>
          <p:nvPr/>
        </p:nvSpPr>
        <p:spPr>
          <a:xfrm>
            <a:off x="1525521" y="5005566"/>
            <a:ext cx="18118378" cy="955525"/>
          </a:xfrm>
          <a:prstGeom prst="rect">
            <a:avLst/>
          </a:prstGeom>
          <a:noFill/>
          <a:ln>
            <a:noFill/>
          </a:ln>
        </p:spPr>
        <p:txBody>
          <a:bodyPr spcFirstLastPara="1" wrap="square" lIns="274276" tIns="137100" rIns="274276" bIns="137100" anchor="t" anchorCtr="0">
            <a:spAutoFit/>
          </a:bodyPr>
          <a:lstStyle/>
          <a:p>
            <a:pPr defTabSz="2743200">
              <a:buClr>
                <a:srgbClr val="000000"/>
              </a:buClr>
            </a:pPr>
            <a:r>
              <a:rPr lang="en-US" sz="4410" kern="0">
                <a:solidFill>
                  <a:srgbClr val="76B900"/>
                </a:solidFill>
                <a:latin typeface="Trebuchet MS"/>
                <a:ea typeface="Trebuchet MS"/>
                <a:cs typeface="Trebuchet MS"/>
                <a:sym typeface="Trebuchet MS"/>
              </a:rPr>
              <a:t>Toolkit for Building SOTA Conversational Models</a:t>
            </a:r>
            <a:endParaRPr sz="4410" kern="0">
              <a:solidFill>
                <a:srgbClr val="76B900"/>
              </a:solidFill>
              <a:latin typeface="Arial"/>
              <a:ea typeface="Arial"/>
              <a:cs typeface="Arial"/>
              <a:sym typeface="Arial"/>
            </a:endParaRPr>
          </a:p>
        </p:txBody>
      </p:sp>
      <p:pic>
        <p:nvPicPr>
          <p:cNvPr id="1095" name="Google Shape;1095;p4"/>
          <p:cNvPicPr preferRelativeResize="0"/>
          <p:nvPr/>
        </p:nvPicPr>
        <p:blipFill>
          <a:blip r:embed="rId5">
            <a:alphaModFix/>
          </a:blip>
          <a:stretch>
            <a:fillRect/>
          </a:stretch>
        </p:blipFill>
        <p:spPr>
          <a:xfrm>
            <a:off x="20762700" y="4537802"/>
            <a:ext cx="15334488" cy="12597184"/>
          </a:xfrm>
          <a:prstGeom prst="rect">
            <a:avLst/>
          </a:prstGeom>
          <a:noFill/>
          <a:ln>
            <a:noFill/>
          </a:ln>
        </p:spPr>
      </p:pic>
    </p:spTree>
    <p:extLst>
      <p:ext uri="{BB962C8B-B14F-4D97-AF65-F5344CB8AC3E}">
        <p14:creationId xmlns:p14="http://schemas.microsoft.com/office/powerpoint/2010/main" val="1842016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r>
              <a:rPr lang="en-US" cap="none" dirty="0" err="1"/>
              <a:t>BioMegatron</a:t>
            </a:r>
            <a:endParaRPr lang="en-US" cap="none" dirty="0"/>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r>
              <a:rPr lang="en-US"/>
              <a:t>State-of-the-Art Biomedical Pre-Trained Transformer Models</a:t>
            </a:r>
          </a:p>
        </p:txBody>
      </p:sp>
      <p:sp>
        <p:nvSpPr>
          <p:cNvPr id="13" name="Subtitle 9">
            <a:extLst>
              <a:ext uri="{FF2B5EF4-FFF2-40B4-BE49-F238E27FC236}">
                <a16:creationId xmlns:a16="http://schemas.microsoft.com/office/drawing/2014/main" id="{4B846373-53AB-41A7-9023-0345A65170D3}"/>
              </a:ext>
            </a:extLst>
          </p:cNvPr>
          <p:cNvSpPr>
            <a:spLocks noGrp="1"/>
          </p:cNvSpPr>
          <p:nvPr>
            <p:ph idx="1"/>
          </p:nvPr>
        </p:nvSpPr>
        <p:spPr>
          <a:xfrm>
            <a:off x="2514600" y="4732020"/>
            <a:ext cx="31546800" cy="13651992"/>
          </a:xfrm>
        </p:spPr>
        <p:txBody>
          <a:bodyPr/>
          <a:lstStyle/>
          <a:p>
            <a:r>
              <a:rPr lang="en-US"/>
              <a:t>Largest biomedical language model trained (345M, 800M, 1.2B parameter variants)</a:t>
            </a:r>
          </a:p>
          <a:p>
            <a:r>
              <a:rPr lang="en-US"/>
              <a:t>Pre-trained from scratch on 6.1B words from PubMed</a:t>
            </a:r>
          </a:p>
          <a:p>
            <a:r>
              <a:rPr lang="en-US"/>
              <a:t>Using scientific biomedical vocabulary</a:t>
            </a:r>
          </a:p>
          <a:p>
            <a:r>
              <a:rPr lang="en-US"/>
              <a:t>Straightforward fine-tuning with NVIDIA </a:t>
            </a:r>
            <a:r>
              <a:rPr lang="en-US" err="1"/>
              <a:t>NeMo</a:t>
            </a:r>
            <a:r>
              <a:rPr lang="en-US"/>
              <a:t> for NER, RE, or Q&amp;A tasks</a:t>
            </a:r>
          </a:p>
        </p:txBody>
      </p:sp>
      <p:pic>
        <p:nvPicPr>
          <p:cNvPr id="14" name="Picture 2">
            <a:extLst>
              <a:ext uri="{FF2B5EF4-FFF2-40B4-BE49-F238E27FC236}">
                <a16:creationId xmlns:a16="http://schemas.microsoft.com/office/drawing/2014/main" id="{F34BE75A-EFAA-4289-B7B2-3BD696698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726" y="9346402"/>
            <a:ext cx="25726548" cy="8740430"/>
          </a:xfrm>
          <a:prstGeom prst="rect">
            <a:avLst/>
          </a:prstGeom>
        </p:spPr>
        <p:style>
          <a:lnRef idx="3">
            <a:schemeClr val="lt1"/>
          </a:lnRef>
          <a:fillRef idx="1">
            <a:schemeClr val="accent2"/>
          </a:fillRef>
          <a:effectRef idx="1">
            <a:schemeClr val="accent2"/>
          </a:effectRef>
          <a:fontRef idx="minor">
            <a:schemeClr val="lt1"/>
          </a:fontRef>
        </p:style>
      </p:pic>
    </p:spTree>
    <p:extLst>
      <p:ext uri="{BB962C8B-B14F-4D97-AF65-F5344CB8AC3E}">
        <p14:creationId xmlns:p14="http://schemas.microsoft.com/office/powerpoint/2010/main" val="3755802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r>
              <a:rPr lang="en-US"/>
              <a:t>SOTA biomedical NLP breakthroughs</a:t>
            </a:r>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r>
              <a:rPr lang="en-US" err="1"/>
              <a:t>BioMegatron</a:t>
            </a:r>
            <a:r>
              <a:rPr lang="en-US"/>
              <a:t> Achieves State-of-the-Art</a:t>
            </a:r>
          </a:p>
        </p:txBody>
      </p:sp>
      <p:pic>
        <p:nvPicPr>
          <p:cNvPr id="8" name="Picture 2">
            <a:extLst>
              <a:ext uri="{FF2B5EF4-FFF2-40B4-BE49-F238E27FC236}">
                <a16:creationId xmlns:a16="http://schemas.microsoft.com/office/drawing/2014/main" id="{973B6BCC-1281-40CC-AFE0-593D32ABD0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894"/>
          <a:stretch/>
        </p:blipFill>
        <p:spPr bwMode="auto">
          <a:xfrm>
            <a:off x="20869666" y="5286055"/>
            <a:ext cx="13778472" cy="73269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7DB411B-956C-4BCA-831A-55C0ECEEB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9666" y="15553819"/>
            <a:ext cx="13778472" cy="289259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24D767C-510D-4317-89E6-9D879E34FD04}"/>
              </a:ext>
            </a:extLst>
          </p:cNvPr>
          <p:cNvGrpSpPr/>
          <p:nvPr/>
        </p:nvGrpSpPr>
        <p:grpSpPr>
          <a:xfrm>
            <a:off x="20869666" y="12683846"/>
            <a:ext cx="13778476" cy="2954646"/>
            <a:chOff x="6236042" y="1488148"/>
            <a:chExt cx="5193958" cy="1113790"/>
          </a:xfrm>
        </p:grpSpPr>
        <p:pic>
          <p:nvPicPr>
            <p:cNvPr id="11" name="Picture 2">
              <a:extLst>
                <a:ext uri="{FF2B5EF4-FFF2-40B4-BE49-F238E27FC236}">
                  <a16:creationId xmlns:a16="http://schemas.microsoft.com/office/drawing/2014/main" id="{345344CB-2726-4E5B-923E-10FC6ABD73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678"/>
            <a:stretch/>
          </p:blipFill>
          <p:spPr bwMode="auto">
            <a:xfrm>
              <a:off x="6236043" y="1488148"/>
              <a:ext cx="5193957" cy="2294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7BEC865-8CF9-45E1-A7C2-2CB56E2C9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897"/>
            <a:stretch/>
          </p:blipFill>
          <p:spPr bwMode="auto">
            <a:xfrm>
              <a:off x="6236042" y="1727201"/>
              <a:ext cx="5193957" cy="87473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55B4B850-956A-444B-8E54-894E11ACE2D4}"/>
              </a:ext>
            </a:extLst>
          </p:cNvPr>
          <p:cNvSpPr/>
          <p:nvPr/>
        </p:nvSpPr>
        <p:spPr>
          <a:xfrm>
            <a:off x="1767276" y="5286055"/>
            <a:ext cx="17245176" cy="4316478"/>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16" name="TextBox 15">
            <a:extLst>
              <a:ext uri="{FF2B5EF4-FFF2-40B4-BE49-F238E27FC236}">
                <a16:creationId xmlns:a16="http://schemas.microsoft.com/office/drawing/2014/main" id="{2DE49D66-65E4-4F49-9048-56C763808C4B}"/>
              </a:ext>
            </a:extLst>
          </p:cNvPr>
          <p:cNvSpPr txBox="1"/>
          <p:nvPr/>
        </p:nvSpPr>
        <p:spPr>
          <a:xfrm>
            <a:off x="2579986" y="6521355"/>
            <a:ext cx="2995371"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Named </a:t>
            </a:r>
          </a:p>
          <a:p>
            <a:pPr algn="ctr">
              <a:lnSpc>
                <a:spcPct val="90000"/>
              </a:lnSpc>
            </a:pPr>
            <a:r>
              <a:rPr lang="en-US" sz="4200">
                <a:solidFill>
                  <a:schemeClr val="bg1"/>
                </a:solidFill>
                <a:latin typeface="Trebuchet MS" panose="020B0603020202020204" pitchFamily="34" charset="0"/>
              </a:rPr>
              <a:t>Entity </a:t>
            </a:r>
          </a:p>
          <a:p>
            <a:pPr algn="ctr">
              <a:lnSpc>
                <a:spcPct val="90000"/>
              </a:lnSpc>
            </a:pPr>
            <a:r>
              <a:rPr lang="en-US" sz="4200">
                <a:solidFill>
                  <a:schemeClr val="bg1"/>
                </a:solidFill>
                <a:latin typeface="Trebuchet MS" panose="020B0603020202020204" pitchFamily="34" charset="0"/>
              </a:rPr>
              <a:t>Recognition</a:t>
            </a:r>
          </a:p>
        </p:txBody>
      </p:sp>
      <p:pic>
        <p:nvPicPr>
          <p:cNvPr id="17" name="Picture 16">
            <a:extLst>
              <a:ext uri="{FF2B5EF4-FFF2-40B4-BE49-F238E27FC236}">
                <a16:creationId xmlns:a16="http://schemas.microsoft.com/office/drawing/2014/main" id="{487124BA-A950-4B74-B020-9F17A2E355D6}"/>
              </a:ext>
            </a:extLst>
          </p:cNvPr>
          <p:cNvPicPr>
            <a:picLocks/>
          </p:cNvPicPr>
          <p:nvPr/>
        </p:nvPicPr>
        <p:blipFill rotWithShape="1">
          <a:blip r:embed="rId5"/>
          <a:srcRect b="29703"/>
          <a:stretch/>
        </p:blipFill>
        <p:spPr>
          <a:xfrm>
            <a:off x="6233160" y="5648900"/>
            <a:ext cx="12207240" cy="3566160"/>
          </a:xfrm>
          <a:prstGeom prst="rect">
            <a:avLst/>
          </a:prstGeom>
        </p:spPr>
      </p:pic>
      <p:grpSp>
        <p:nvGrpSpPr>
          <p:cNvPr id="18" name="Group 17">
            <a:extLst>
              <a:ext uri="{FF2B5EF4-FFF2-40B4-BE49-F238E27FC236}">
                <a16:creationId xmlns:a16="http://schemas.microsoft.com/office/drawing/2014/main" id="{5DE03F9B-38ED-451F-8813-C466587FD53B}"/>
              </a:ext>
            </a:extLst>
          </p:cNvPr>
          <p:cNvGrpSpPr/>
          <p:nvPr/>
        </p:nvGrpSpPr>
        <p:grpSpPr>
          <a:xfrm>
            <a:off x="1767278" y="9583879"/>
            <a:ext cx="17245177" cy="4316478"/>
            <a:chOff x="627008" y="1727116"/>
            <a:chExt cx="5748392" cy="1574883"/>
          </a:xfrm>
        </p:grpSpPr>
        <p:sp>
          <p:nvSpPr>
            <p:cNvPr id="19" name="Rectangle 18">
              <a:extLst>
                <a:ext uri="{FF2B5EF4-FFF2-40B4-BE49-F238E27FC236}">
                  <a16:creationId xmlns:a16="http://schemas.microsoft.com/office/drawing/2014/main" id="{EA3373A9-AE0A-472F-B5C2-6B85052770DF}"/>
                </a:ext>
              </a:extLst>
            </p:cNvPr>
            <p:cNvSpPr/>
            <p:nvPr/>
          </p:nvSpPr>
          <p:spPr>
            <a:xfrm>
              <a:off x="627008" y="1727116"/>
              <a:ext cx="5748392" cy="1574883"/>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20" name="TextBox 19">
              <a:extLst>
                <a:ext uri="{FF2B5EF4-FFF2-40B4-BE49-F238E27FC236}">
                  <a16:creationId xmlns:a16="http://schemas.microsoft.com/office/drawing/2014/main" id="{A345CFF7-30EB-4AAB-9DA2-5910E7FA0EEB}"/>
                </a:ext>
              </a:extLst>
            </p:cNvPr>
            <p:cNvSpPr txBox="1"/>
            <p:nvPr/>
          </p:nvSpPr>
          <p:spPr>
            <a:xfrm>
              <a:off x="949118" y="2264581"/>
              <a:ext cx="888705" cy="458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Relation </a:t>
              </a:r>
            </a:p>
            <a:p>
              <a:pPr algn="ctr">
                <a:lnSpc>
                  <a:spcPct val="90000"/>
                </a:lnSpc>
              </a:pPr>
              <a:r>
                <a:rPr lang="en-US" sz="4200">
                  <a:solidFill>
                    <a:schemeClr val="bg1"/>
                  </a:solidFill>
                  <a:latin typeface="Trebuchet MS" panose="020B0603020202020204" pitchFamily="34" charset="0"/>
                </a:rPr>
                <a:t>Extraction</a:t>
              </a:r>
            </a:p>
          </p:txBody>
        </p:sp>
      </p:grpSp>
      <p:grpSp>
        <p:nvGrpSpPr>
          <p:cNvPr id="21" name="Group 20">
            <a:extLst>
              <a:ext uri="{FF2B5EF4-FFF2-40B4-BE49-F238E27FC236}">
                <a16:creationId xmlns:a16="http://schemas.microsoft.com/office/drawing/2014/main" id="{7DBAD1BF-1647-4EDD-8A33-C949C4A6ED97}"/>
              </a:ext>
            </a:extLst>
          </p:cNvPr>
          <p:cNvGrpSpPr/>
          <p:nvPr/>
        </p:nvGrpSpPr>
        <p:grpSpPr>
          <a:xfrm>
            <a:off x="1767276" y="13881703"/>
            <a:ext cx="17245176" cy="4316478"/>
            <a:chOff x="627008" y="1727116"/>
            <a:chExt cx="5748392" cy="1574883"/>
          </a:xfrm>
        </p:grpSpPr>
        <p:sp>
          <p:nvSpPr>
            <p:cNvPr id="22" name="Rectangle 21">
              <a:extLst>
                <a:ext uri="{FF2B5EF4-FFF2-40B4-BE49-F238E27FC236}">
                  <a16:creationId xmlns:a16="http://schemas.microsoft.com/office/drawing/2014/main" id="{88D3BC98-C816-4816-B33A-6E7E9A690333}"/>
                </a:ext>
              </a:extLst>
            </p:cNvPr>
            <p:cNvSpPr/>
            <p:nvPr/>
          </p:nvSpPr>
          <p:spPr>
            <a:xfrm>
              <a:off x="627008" y="1727116"/>
              <a:ext cx="5748392" cy="1574883"/>
            </a:xfrm>
            <a:prstGeom prst="rect">
              <a:avLst/>
            </a:prstGeom>
            <a:solidFill>
              <a:schemeClr val="accent5">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Regular" panose="02000503030000020004" pitchFamily="50" charset="0"/>
              </a:endParaRPr>
            </a:p>
          </p:txBody>
        </p:sp>
        <p:sp>
          <p:nvSpPr>
            <p:cNvPr id="23" name="TextBox 22">
              <a:extLst>
                <a:ext uri="{FF2B5EF4-FFF2-40B4-BE49-F238E27FC236}">
                  <a16:creationId xmlns:a16="http://schemas.microsoft.com/office/drawing/2014/main" id="{6112F37D-8B40-4FB3-9BE6-885BA1EEB0C2}"/>
                </a:ext>
              </a:extLst>
            </p:cNvPr>
            <p:cNvSpPr txBox="1"/>
            <p:nvPr/>
          </p:nvSpPr>
          <p:spPr>
            <a:xfrm>
              <a:off x="866319" y="2264581"/>
              <a:ext cx="879621" cy="458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200">
                  <a:solidFill>
                    <a:schemeClr val="bg1"/>
                  </a:solidFill>
                  <a:latin typeface="Trebuchet MS" panose="020B0603020202020204" pitchFamily="34" charset="0"/>
                </a:rPr>
                <a:t>Question</a:t>
              </a:r>
            </a:p>
            <a:p>
              <a:pPr algn="ctr">
                <a:lnSpc>
                  <a:spcPct val="90000"/>
                </a:lnSpc>
              </a:pPr>
              <a:r>
                <a:rPr lang="en-US" sz="4200">
                  <a:solidFill>
                    <a:schemeClr val="bg1"/>
                  </a:solidFill>
                  <a:latin typeface="Trebuchet MS" panose="020B0603020202020204" pitchFamily="34" charset="0"/>
                </a:rPr>
                <a:t>Answering</a:t>
              </a:r>
            </a:p>
          </p:txBody>
        </p:sp>
      </p:grpSp>
      <p:pic>
        <p:nvPicPr>
          <p:cNvPr id="24" name="Picture 23">
            <a:extLst>
              <a:ext uri="{FF2B5EF4-FFF2-40B4-BE49-F238E27FC236}">
                <a16:creationId xmlns:a16="http://schemas.microsoft.com/office/drawing/2014/main" id="{B4A0ED2C-01C1-4166-9596-222A4A8FA034}"/>
              </a:ext>
            </a:extLst>
          </p:cNvPr>
          <p:cNvPicPr>
            <a:picLocks/>
          </p:cNvPicPr>
          <p:nvPr/>
        </p:nvPicPr>
        <p:blipFill>
          <a:blip r:embed="rId6"/>
          <a:stretch>
            <a:fillRect/>
          </a:stretch>
        </p:blipFill>
        <p:spPr>
          <a:xfrm>
            <a:off x="6233160" y="14211812"/>
            <a:ext cx="12207240" cy="3566160"/>
          </a:xfrm>
          <a:prstGeom prst="rect">
            <a:avLst/>
          </a:prstGeom>
          <a:ln>
            <a:solidFill>
              <a:schemeClr val="bg1"/>
            </a:solidFill>
          </a:ln>
        </p:spPr>
      </p:pic>
      <p:pic>
        <p:nvPicPr>
          <p:cNvPr id="25" name="Picture 2" descr="W-NUT 2020: Workshop on Noisy User-generated Text (at EMNLP)">
            <a:extLst>
              <a:ext uri="{FF2B5EF4-FFF2-40B4-BE49-F238E27FC236}">
                <a16:creationId xmlns:a16="http://schemas.microsoft.com/office/drawing/2014/main" id="{6BBE7206-E85C-412D-8514-2EC5A26B8C20}"/>
              </a:ext>
            </a:extLst>
          </p:cNvPr>
          <p:cNvPicPr>
            <a:picLocks noChangeArrowheads="1"/>
          </p:cNvPicPr>
          <p:nvPr/>
        </p:nvPicPr>
        <p:blipFill rotWithShape="1">
          <a:blip r:embed="rId7">
            <a:extLst>
              <a:ext uri="{28A0092B-C50C-407E-A947-70E740481C1C}">
                <a14:useLocalDpi xmlns:a14="http://schemas.microsoft.com/office/drawing/2010/main" val="0"/>
              </a:ext>
            </a:extLst>
          </a:blip>
          <a:srcRect b="18176"/>
          <a:stretch/>
        </p:blipFill>
        <p:spPr bwMode="auto">
          <a:xfrm>
            <a:off x="6233160" y="9938922"/>
            <a:ext cx="12207240" cy="3563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E544E3E-0BDE-47B6-B6A1-930276F0F0E7}"/>
              </a:ext>
            </a:extLst>
          </p:cNvPr>
          <p:cNvSpPr txBox="1"/>
          <p:nvPr/>
        </p:nvSpPr>
        <p:spPr>
          <a:xfrm>
            <a:off x="0" y="20185121"/>
            <a:ext cx="3045460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bg1"/>
                </a:solidFill>
                <a:latin typeface="Trebuchet MS" panose="020B0603020202020204" pitchFamily="34" charset="0"/>
              </a:rPr>
              <a:t>Shin, H.-C. et al. </a:t>
            </a:r>
            <a:r>
              <a:rPr lang="en-US" sz="2000" err="1">
                <a:solidFill>
                  <a:schemeClr val="bg1"/>
                </a:solidFill>
                <a:latin typeface="Trebuchet MS" panose="020B0603020202020204" pitchFamily="34" charset="0"/>
              </a:rPr>
              <a:t>BioMegatron</a:t>
            </a:r>
            <a:r>
              <a:rPr lang="en-US" sz="2000">
                <a:solidFill>
                  <a:schemeClr val="bg1"/>
                </a:solidFill>
                <a:latin typeface="Trebuchet MS" panose="020B0603020202020204" pitchFamily="34" charset="0"/>
              </a:rPr>
              <a:t>: Larger Biomedical Domain Language Model. </a:t>
            </a:r>
            <a:r>
              <a:rPr lang="en-US" sz="2000" err="1">
                <a:solidFill>
                  <a:schemeClr val="bg1"/>
                </a:solidFill>
                <a:latin typeface="Trebuchet MS" panose="020B0603020202020204" pitchFamily="34" charset="0"/>
              </a:rPr>
              <a:t>arXiv</a:t>
            </a:r>
            <a:r>
              <a:rPr lang="en-US" sz="2000">
                <a:solidFill>
                  <a:schemeClr val="bg1"/>
                </a:solidFill>
                <a:latin typeface="Trebuchet MS" panose="020B0603020202020204" pitchFamily="34" charset="0"/>
              </a:rPr>
              <a:t> [cs.CL] (2020)</a:t>
            </a:r>
          </a:p>
        </p:txBody>
      </p:sp>
    </p:spTree>
    <p:extLst>
      <p:ext uri="{BB962C8B-B14F-4D97-AF65-F5344CB8AC3E}">
        <p14:creationId xmlns:p14="http://schemas.microsoft.com/office/powerpoint/2010/main" val="2110906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9616-A796-4073-9B81-EA51056134EB}"/>
              </a:ext>
            </a:extLst>
          </p:cNvPr>
          <p:cNvSpPr>
            <a:spLocks noGrp="1"/>
          </p:cNvSpPr>
          <p:nvPr>
            <p:ph type="title"/>
          </p:nvPr>
        </p:nvSpPr>
        <p:spPr/>
        <p:txBody>
          <a:bodyPr/>
          <a:lstStyle/>
          <a:p>
            <a:pPr algn="l"/>
            <a:r>
              <a:rPr lang="en-US"/>
              <a:t>Named entity recognition (NER)</a:t>
            </a:r>
          </a:p>
        </p:txBody>
      </p:sp>
      <p:sp>
        <p:nvSpPr>
          <p:cNvPr id="3" name="Text Placeholder 2">
            <a:extLst>
              <a:ext uri="{FF2B5EF4-FFF2-40B4-BE49-F238E27FC236}">
                <a16:creationId xmlns:a16="http://schemas.microsoft.com/office/drawing/2014/main" id="{B2046D24-C5CB-43B4-AF5A-F3C758359D01}"/>
              </a:ext>
            </a:extLst>
          </p:cNvPr>
          <p:cNvSpPr>
            <a:spLocks noGrp="1"/>
          </p:cNvSpPr>
          <p:nvPr>
            <p:ph type="body" sz="quarter" idx="10"/>
          </p:nvPr>
        </p:nvSpPr>
        <p:spPr/>
        <p:txBody>
          <a:bodyPr/>
          <a:lstStyle/>
          <a:p>
            <a:pPr algn="l"/>
            <a:r>
              <a:rPr lang="en-US" dirty="0" err="1"/>
              <a:t>BioMegatron</a:t>
            </a:r>
            <a:r>
              <a:rPr lang="en-US" dirty="0"/>
              <a:t> Fine-Tuning for Disease Extraction from </a:t>
            </a:r>
            <a:r>
              <a:rPr lang="en-US" dirty="0" err="1">
                <a:hlinkClick r:id="rId3"/>
              </a:rPr>
              <a:t>LitCoin</a:t>
            </a:r>
            <a:r>
              <a:rPr lang="en-US" dirty="0">
                <a:hlinkClick r:id="rId3"/>
              </a:rPr>
              <a:t> Challenge Dataset</a:t>
            </a:r>
            <a:endParaRPr lang="en-US" dirty="0"/>
          </a:p>
        </p:txBody>
      </p:sp>
      <p:sp>
        <p:nvSpPr>
          <p:cNvPr id="13" name="Subtitle 9">
            <a:extLst>
              <a:ext uri="{FF2B5EF4-FFF2-40B4-BE49-F238E27FC236}">
                <a16:creationId xmlns:a16="http://schemas.microsoft.com/office/drawing/2014/main" id="{4B846373-53AB-41A7-9023-0345A65170D3}"/>
              </a:ext>
            </a:extLst>
          </p:cNvPr>
          <p:cNvSpPr>
            <a:spLocks noGrp="1"/>
          </p:cNvSpPr>
          <p:nvPr>
            <p:ph idx="1"/>
          </p:nvPr>
        </p:nvSpPr>
        <p:spPr>
          <a:xfrm>
            <a:off x="2514600" y="5494020"/>
            <a:ext cx="30886400" cy="11079480"/>
          </a:xfrm>
        </p:spPr>
        <p:txBody>
          <a:bodyPr/>
          <a:lstStyle/>
          <a:p>
            <a:r>
              <a:rPr lang="en-US" dirty="0"/>
              <a:t>Starting from </a:t>
            </a:r>
            <a:r>
              <a:rPr lang="en-US" dirty="0" err="1"/>
              <a:t>BioMegatron</a:t>
            </a:r>
            <a:r>
              <a:rPr lang="en-US" dirty="0"/>
              <a:t> pre-trained checkpoint, fine-tune the model to to find all the nodes or biomedical entities (position in text and </a:t>
            </a:r>
            <a:r>
              <a:rPr lang="en-US" dirty="0" err="1"/>
              <a:t>BioLink</a:t>
            </a:r>
            <a:r>
              <a:rPr lang="en-US" dirty="0"/>
              <a:t> Model Category)</a:t>
            </a:r>
          </a:p>
          <a:p>
            <a:r>
              <a:rPr lang="en-US" dirty="0">
                <a:hlinkClick r:id="rId4"/>
              </a:rPr>
              <a:t>Reference implementation in NVIDIA NeMo</a:t>
            </a:r>
            <a:r>
              <a:rPr lang="en-US" dirty="0"/>
              <a:t> achieves 98.8% weighted average F1 score after &lt;20 minutes of fine-tuning on a NVIDIA V100 GPU.</a:t>
            </a:r>
          </a:p>
          <a:p>
            <a:r>
              <a:rPr lang="en-US" dirty="0"/>
              <a:t>Dataset can be converted into standard IOB tagging format with standard pre-processing tools distributed with </a:t>
            </a:r>
            <a:r>
              <a:rPr lang="en-US" dirty="0" err="1"/>
              <a:t>NeMo</a:t>
            </a:r>
            <a:r>
              <a:rPr lang="en-US" dirty="0"/>
              <a:t>.</a:t>
            </a:r>
          </a:p>
        </p:txBody>
      </p:sp>
      <p:pic>
        <p:nvPicPr>
          <p:cNvPr id="5" name="Picture 4">
            <a:extLst>
              <a:ext uri="{FF2B5EF4-FFF2-40B4-BE49-F238E27FC236}">
                <a16:creationId xmlns:a16="http://schemas.microsoft.com/office/drawing/2014/main" id="{7E8026B5-A605-4B36-A7A0-365DA155D2C3}"/>
              </a:ext>
            </a:extLst>
          </p:cNvPr>
          <p:cNvPicPr>
            <a:picLocks noChangeAspect="1"/>
          </p:cNvPicPr>
          <p:nvPr/>
        </p:nvPicPr>
        <p:blipFill>
          <a:blip r:embed="rId5"/>
          <a:stretch>
            <a:fillRect/>
          </a:stretch>
        </p:blipFill>
        <p:spPr>
          <a:xfrm>
            <a:off x="4227799" y="11935460"/>
            <a:ext cx="28120401" cy="4942840"/>
          </a:xfrm>
          <a:prstGeom prst="rect">
            <a:avLst/>
          </a:prstGeom>
        </p:spPr>
      </p:pic>
      <p:pic>
        <p:nvPicPr>
          <p:cNvPr id="14" name="Picture 13">
            <a:extLst>
              <a:ext uri="{FF2B5EF4-FFF2-40B4-BE49-F238E27FC236}">
                <a16:creationId xmlns:a16="http://schemas.microsoft.com/office/drawing/2014/main" id="{7463FBF4-DFB8-488C-9C28-7E87F0B4E9BE}"/>
              </a:ext>
            </a:extLst>
          </p:cNvPr>
          <p:cNvPicPr>
            <a:picLocks/>
          </p:cNvPicPr>
          <p:nvPr/>
        </p:nvPicPr>
        <p:blipFill rotWithShape="1">
          <a:blip r:embed="rId6"/>
          <a:srcRect b="29703"/>
          <a:stretch/>
        </p:blipFill>
        <p:spPr>
          <a:xfrm>
            <a:off x="24368760" y="0"/>
            <a:ext cx="12207240" cy="3566160"/>
          </a:xfrm>
          <a:prstGeom prst="rect">
            <a:avLst/>
          </a:prstGeom>
        </p:spPr>
      </p:pic>
    </p:spTree>
    <p:extLst>
      <p:ext uri="{BB962C8B-B14F-4D97-AF65-F5344CB8AC3E}">
        <p14:creationId xmlns:p14="http://schemas.microsoft.com/office/powerpoint/2010/main" val="25762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CF89-3322-428D-9E52-4B21F4DDD4ED}"/>
              </a:ext>
            </a:extLst>
          </p:cNvPr>
          <p:cNvSpPr>
            <a:spLocks noGrp="1"/>
          </p:cNvSpPr>
          <p:nvPr>
            <p:ph type="title"/>
          </p:nvPr>
        </p:nvSpPr>
        <p:spPr/>
        <p:txBody>
          <a:bodyPr/>
          <a:lstStyle/>
          <a:p>
            <a:pPr algn="l"/>
            <a:r>
              <a:rPr lang="en-US"/>
              <a:t>Relation Extraction (RE)</a:t>
            </a:r>
          </a:p>
        </p:txBody>
      </p:sp>
      <p:sp>
        <p:nvSpPr>
          <p:cNvPr id="3" name="Text Placeholder 2">
            <a:extLst>
              <a:ext uri="{FF2B5EF4-FFF2-40B4-BE49-F238E27FC236}">
                <a16:creationId xmlns:a16="http://schemas.microsoft.com/office/drawing/2014/main" id="{DE205CC5-062B-48C9-A02A-B22BA2BD98D0}"/>
              </a:ext>
            </a:extLst>
          </p:cNvPr>
          <p:cNvSpPr>
            <a:spLocks noGrp="1"/>
          </p:cNvSpPr>
          <p:nvPr>
            <p:ph type="body" sz="quarter" idx="10"/>
          </p:nvPr>
        </p:nvSpPr>
        <p:spPr>
          <a:xfrm>
            <a:off x="2514600" y="2487168"/>
            <a:ext cx="19339560" cy="1408176"/>
          </a:xfrm>
        </p:spPr>
        <p:txBody>
          <a:bodyPr/>
          <a:lstStyle/>
          <a:p>
            <a:pPr algn="l"/>
            <a:r>
              <a:rPr lang="en-US" dirty="0" err="1"/>
              <a:t>BioMegatron</a:t>
            </a:r>
            <a:r>
              <a:rPr lang="en-US" dirty="0"/>
              <a:t> Fine-Tuning to Extract Entity Relations from </a:t>
            </a:r>
            <a:r>
              <a:rPr lang="en-US" dirty="0" err="1"/>
              <a:t>LitCoin</a:t>
            </a:r>
            <a:r>
              <a:rPr lang="en-US" dirty="0"/>
              <a:t> Dataset</a:t>
            </a:r>
          </a:p>
        </p:txBody>
      </p:sp>
      <p:sp>
        <p:nvSpPr>
          <p:cNvPr id="4" name="Content Placeholder 3">
            <a:extLst>
              <a:ext uri="{FF2B5EF4-FFF2-40B4-BE49-F238E27FC236}">
                <a16:creationId xmlns:a16="http://schemas.microsoft.com/office/drawing/2014/main" id="{4BFAAB36-4543-4FCD-9154-04FEA2DB44B5}"/>
              </a:ext>
            </a:extLst>
          </p:cNvPr>
          <p:cNvSpPr>
            <a:spLocks noGrp="1"/>
          </p:cNvSpPr>
          <p:nvPr>
            <p:ph idx="1"/>
          </p:nvPr>
        </p:nvSpPr>
        <p:spPr>
          <a:xfrm>
            <a:off x="2514600" y="6050856"/>
            <a:ext cx="31546800" cy="9403080"/>
          </a:xfrm>
        </p:spPr>
        <p:txBody>
          <a:bodyPr/>
          <a:lstStyle/>
          <a:p>
            <a:r>
              <a:rPr lang="en-US" dirty="0"/>
              <a:t>Starting from </a:t>
            </a:r>
            <a:r>
              <a:rPr lang="en-US" dirty="0" err="1"/>
              <a:t>BioMegatron</a:t>
            </a:r>
            <a:r>
              <a:rPr lang="en-US" dirty="0"/>
              <a:t> pre-trained checkpoint, fine-tune the model to perform a sentence classification task to the to find all the relationships between annotated nodes in a given abstract (pair of nodes, </a:t>
            </a:r>
            <a:r>
              <a:rPr lang="en-US" dirty="0" err="1"/>
              <a:t>BioLink</a:t>
            </a:r>
            <a:r>
              <a:rPr lang="en-US" dirty="0"/>
              <a:t> Model Predicate and novelty).</a:t>
            </a:r>
          </a:p>
          <a:p>
            <a:r>
              <a:rPr lang="en-US" dirty="0">
                <a:hlinkClick r:id="rId3"/>
              </a:rPr>
              <a:t>Reference implementation in NVIDIA NeMo</a:t>
            </a:r>
            <a:r>
              <a:rPr lang="en-US" dirty="0"/>
              <a:t> achieves 85.05% weighted average F1 score after 30 minutes of fine-tuning on a NVIDIA V100 GPU.</a:t>
            </a:r>
          </a:p>
          <a:p>
            <a:endParaRPr lang="en-US" dirty="0"/>
          </a:p>
        </p:txBody>
      </p:sp>
      <p:sp>
        <p:nvSpPr>
          <p:cNvPr id="5" name="AutoShape 2" descr="{\displaystyle \mathrm {tf} (t,d)={\frac {f_{t,d}}{\sum _{t'\in d}{f_{t',d}}}}}">
            <a:extLst>
              <a:ext uri="{FF2B5EF4-FFF2-40B4-BE49-F238E27FC236}">
                <a16:creationId xmlns:a16="http://schemas.microsoft.com/office/drawing/2014/main" id="{50CF02E7-E6AB-43C7-85A1-BDDA2D736D62}"/>
              </a:ext>
            </a:extLst>
          </p:cNvPr>
          <p:cNvSpPr>
            <a:spLocks noChangeAspect="1" noChangeArrowheads="1"/>
          </p:cNvSpPr>
          <p:nvPr/>
        </p:nvSpPr>
        <p:spPr bwMode="auto">
          <a:xfrm>
            <a:off x="18135599" y="10134599"/>
            <a:ext cx="6996545" cy="69965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2" descr="W-NUT 2020: Workshop on Noisy User-generated Text (at EMNLP)">
            <a:extLst>
              <a:ext uri="{FF2B5EF4-FFF2-40B4-BE49-F238E27FC236}">
                <a16:creationId xmlns:a16="http://schemas.microsoft.com/office/drawing/2014/main" id="{0894F8C2-20F4-48FE-A785-63128C328742}"/>
              </a:ext>
            </a:extLst>
          </p:cNvPr>
          <p:cNvPicPr>
            <a:picLocks noChangeArrowheads="1"/>
          </p:cNvPicPr>
          <p:nvPr/>
        </p:nvPicPr>
        <p:blipFill rotWithShape="1">
          <a:blip r:embed="rId4">
            <a:extLst>
              <a:ext uri="{28A0092B-C50C-407E-A947-70E740481C1C}">
                <a14:useLocalDpi xmlns:a14="http://schemas.microsoft.com/office/drawing/2010/main" val="0"/>
              </a:ext>
            </a:extLst>
          </a:blip>
          <a:srcRect b="18176"/>
          <a:stretch/>
        </p:blipFill>
        <p:spPr bwMode="auto">
          <a:xfrm>
            <a:off x="24368760" y="0"/>
            <a:ext cx="12207240" cy="3563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descr="Graphical user interface, diagram, text&#10;&#10;Description automatically generated">
            <a:extLst>
              <a:ext uri="{FF2B5EF4-FFF2-40B4-BE49-F238E27FC236}">
                <a16:creationId xmlns:a16="http://schemas.microsoft.com/office/drawing/2014/main" id="{B85AED58-7FBA-3E4E-ABD1-1BC9CF3B6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6561" y="9272632"/>
            <a:ext cx="29600674" cy="9614069"/>
          </a:xfrm>
          <a:prstGeom prst="rect">
            <a:avLst/>
          </a:prstGeom>
        </p:spPr>
      </p:pic>
    </p:spTree>
    <p:extLst>
      <p:ext uri="{BB962C8B-B14F-4D97-AF65-F5344CB8AC3E}">
        <p14:creationId xmlns:p14="http://schemas.microsoft.com/office/powerpoint/2010/main" val="3100689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CF89-3322-428D-9E52-4B21F4DDD4ED}"/>
              </a:ext>
            </a:extLst>
          </p:cNvPr>
          <p:cNvSpPr>
            <a:spLocks noGrp="1"/>
          </p:cNvSpPr>
          <p:nvPr>
            <p:ph type="title"/>
          </p:nvPr>
        </p:nvSpPr>
        <p:spPr/>
        <p:txBody>
          <a:bodyPr/>
          <a:lstStyle/>
          <a:p>
            <a:r>
              <a:rPr lang="en-US"/>
              <a:t>Self-alignment pre-training</a:t>
            </a:r>
          </a:p>
        </p:txBody>
      </p:sp>
      <p:sp>
        <p:nvSpPr>
          <p:cNvPr id="3" name="Text Placeholder 2">
            <a:extLst>
              <a:ext uri="{FF2B5EF4-FFF2-40B4-BE49-F238E27FC236}">
                <a16:creationId xmlns:a16="http://schemas.microsoft.com/office/drawing/2014/main" id="{DE205CC5-062B-48C9-A02A-B22BA2BD98D0}"/>
              </a:ext>
            </a:extLst>
          </p:cNvPr>
          <p:cNvSpPr>
            <a:spLocks noGrp="1"/>
          </p:cNvSpPr>
          <p:nvPr>
            <p:ph type="body" sz="quarter" idx="10"/>
          </p:nvPr>
        </p:nvSpPr>
        <p:spPr/>
        <p:txBody>
          <a:bodyPr/>
          <a:lstStyle/>
          <a:p>
            <a:r>
              <a:rPr lang="en-US"/>
              <a:t>Generate embedding representations clustered directly for entity linking in UMLS</a:t>
            </a:r>
          </a:p>
        </p:txBody>
      </p:sp>
      <p:sp>
        <p:nvSpPr>
          <p:cNvPr id="4" name="Content Placeholder 3">
            <a:extLst>
              <a:ext uri="{FF2B5EF4-FFF2-40B4-BE49-F238E27FC236}">
                <a16:creationId xmlns:a16="http://schemas.microsoft.com/office/drawing/2014/main" id="{4BFAAB36-4543-4FCD-9154-04FEA2DB44B5}"/>
              </a:ext>
            </a:extLst>
          </p:cNvPr>
          <p:cNvSpPr>
            <a:spLocks noGrp="1"/>
          </p:cNvSpPr>
          <p:nvPr>
            <p:ph idx="1"/>
          </p:nvPr>
        </p:nvSpPr>
        <p:spPr>
          <a:xfrm>
            <a:off x="2514600" y="4846320"/>
            <a:ext cx="12573000" cy="13651992"/>
          </a:xfrm>
        </p:spPr>
        <p:txBody>
          <a:bodyPr/>
          <a:lstStyle/>
          <a:p>
            <a:r>
              <a:rPr lang="en-US"/>
              <a:t>End-to-End Medical Entity Linking</a:t>
            </a:r>
          </a:p>
          <a:p>
            <a:r>
              <a:rPr lang="en-US"/>
              <a:t>Goal is to design a novel objective that clusters synonyms of the same concept</a:t>
            </a:r>
          </a:p>
          <a:p>
            <a:r>
              <a:rPr lang="en-US"/>
              <a:t>Hard positive pairs have the same entity ID but are farther away from each other in vector space than the closest negative pair by some margin</a:t>
            </a:r>
          </a:p>
          <a:p>
            <a:endParaRPr lang="en-US"/>
          </a:p>
          <a:p>
            <a:pPr marL="0" indent="0">
              <a:buNone/>
            </a:pPr>
            <a:endParaRPr lang="en-US"/>
          </a:p>
          <a:p>
            <a:endParaRPr lang="en-US"/>
          </a:p>
          <a:p>
            <a:r>
              <a:rPr lang="en-US"/>
              <a:t>Pairwise cosine similarity of BERT-based representations, adopt a multi-similarity loss within each mini-batch</a:t>
            </a:r>
          </a:p>
        </p:txBody>
      </p:sp>
      <p:sp>
        <p:nvSpPr>
          <p:cNvPr id="6" name="TextBox 5">
            <a:extLst>
              <a:ext uri="{FF2B5EF4-FFF2-40B4-BE49-F238E27FC236}">
                <a16:creationId xmlns:a16="http://schemas.microsoft.com/office/drawing/2014/main" id="{CC2C585C-E326-48BB-9F7F-B10F8B94186E}"/>
              </a:ext>
            </a:extLst>
          </p:cNvPr>
          <p:cNvSpPr txBox="1"/>
          <p:nvPr/>
        </p:nvSpPr>
        <p:spPr>
          <a:xfrm>
            <a:off x="0" y="20173890"/>
            <a:ext cx="2130552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Liu, F., </a:t>
            </a:r>
            <a:r>
              <a:rPr kumimoji="0" lang="en-US" sz="20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Shareghi</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E., Meng, Z., </a:t>
            </a:r>
            <a:r>
              <a:rPr kumimoji="0" lang="en-US" sz="20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Basaldella</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M. &amp; Collier, N. Self-Alignment Pretraining for Biomedical Entity Representations. </a:t>
            </a:r>
            <a:r>
              <a:rPr kumimoji="0" lang="en-US" sz="2000" b="0" i="1" u="none" strike="noStrike" kern="1200" cap="none" spc="0" normalizeH="0" baseline="0" noProof="0" err="1">
                <a:ln>
                  <a:noFill/>
                </a:ln>
                <a:solidFill>
                  <a:srgbClr val="000000"/>
                </a:solidFill>
                <a:effectLst/>
                <a:uLnTx/>
                <a:uFillTx/>
                <a:latin typeface="Trebuchet MS" panose="020B0603020202020204" pitchFamily="34" charset="0"/>
                <a:ea typeface="+mn-ea"/>
                <a:cs typeface="+mn-cs"/>
              </a:rPr>
              <a:t>arXiv</a:t>
            </a:r>
            <a:r>
              <a:rPr kumimoji="0" lang="en-US" sz="2000" b="0" i="1" u="none" strike="noStrike" kern="1200" cap="none" spc="0" normalizeH="0" baseline="0" noProof="0">
                <a:ln>
                  <a:noFill/>
                </a:ln>
                <a:solidFill>
                  <a:srgbClr val="000000"/>
                </a:solidFill>
                <a:effectLst/>
                <a:uLnTx/>
                <a:uFillTx/>
                <a:latin typeface="Trebuchet MS" panose="020B0603020202020204" pitchFamily="34" charset="0"/>
                <a:ea typeface="+mn-ea"/>
                <a:cs typeface="+mn-cs"/>
              </a:rPr>
              <a:t> [cs.CL]</a:t>
            </a:r>
            <a:r>
              <a:rPr kumimoji="0" lang="en-US" sz="20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 (2020)</a:t>
            </a:r>
          </a:p>
        </p:txBody>
      </p:sp>
      <p:pic>
        <p:nvPicPr>
          <p:cNvPr id="8" name="Picture 7">
            <a:extLst>
              <a:ext uri="{FF2B5EF4-FFF2-40B4-BE49-F238E27FC236}">
                <a16:creationId xmlns:a16="http://schemas.microsoft.com/office/drawing/2014/main" id="{8ECA3931-2F12-4B4B-ABA4-70A3B259F8F6}"/>
              </a:ext>
            </a:extLst>
          </p:cNvPr>
          <p:cNvPicPr>
            <a:picLocks noChangeAspect="1"/>
          </p:cNvPicPr>
          <p:nvPr/>
        </p:nvPicPr>
        <p:blipFill>
          <a:blip r:embed="rId3"/>
          <a:stretch>
            <a:fillRect/>
          </a:stretch>
        </p:blipFill>
        <p:spPr>
          <a:xfrm>
            <a:off x="17169598" y="4250247"/>
            <a:ext cx="17693687" cy="12073506"/>
          </a:xfrm>
          <a:prstGeom prst="rect">
            <a:avLst/>
          </a:prstGeom>
        </p:spPr>
      </p:pic>
      <p:pic>
        <p:nvPicPr>
          <p:cNvPr id="9" name="Picture 8" descr="Icon&#10;&#10;Description automatically generated">
            <a:extLst>
              <a:ext uri="{FF2B5EF4-FFF2-40B4-BE49-F238E27FC236}">
                <a16:creationId xmlns:a16="http://schemas.microsoft.com/office/drawing/2014/main" id="{DA75B1C3-58AD-4753-AEE0-2AB0FCFDE4CF}"/>
              </a:ext>
            </a:extLst>
          </p:cNvPr>
          <p:cNvPicPr>
            <a:picLocks noChangeAspect="1"/>
          </p:cNvPicPr>
          <p:nvPr/>
        </p:nvPicPr>
        <p:blipFill>
          <a:blip r:embed="rId4"/>
          <a:stretch>
            <a:fillRect/>
          </a:stretch>
        </p:blipFill>
        <p:spPr>
          <a:xfrm>
            <a:off x="2514600" y="9582912"/>
            <a:ext cx="13137777" cy="1408176"/>
          </a:xfrm>
          <a:prstGeom prst="rect">
            <a:avLst/>
          </a:prstGeom>
        </p:spPr>
      </p:pic>
    </p:spTree>
    <p:extLst>
      <p:ext uri="{BB962C8B-B14F-4D97-AF65-F5344CB8AC3E}">
        <p14:creationId xmlns:p14="http://schemas.microsoft.com/office/powerpoint/2010/main" val="303620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NEW_NVIDIA_Corp_LIGHT_Template.pptx" id="{4EAE892A-F0C2-4784-9C34-69D583425A87}" vid="{7E1A53C2-5386-428A-9117-C30BCDE1D6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126957ED567F46A4C1CF8BE5B534E0" ma:contentTypeVersion="13" ma:contentTypeDescription="Create a new document." ma:contentTypeScope="" ma:versionID="5ecb3f1db86ece75b7fccfe65ddfcf0a">
  <xsd:schema xmlns:xsd="http://www.w3.org/2001/XMLSchema" xmlns:xs="http://www.w3.org/2001/XMLSchema" xmlns:p="http://schemas.microsoft.com/office/2006/metadata/properties" xmlns:ns2="0306d504-f6f2-4947-b588-1a36c05ccb26" xmlns:ns3="9aab57ad-caee-4613-8e42-1484d8ace883" targetNamespace="http://schemas.microsoft.com/office/2006/metadata/properties" ma:root="true" ma:fieldsID="4818a36578e46390af39e1271586932b" ns2:_="" ns3:_="">
    <xsd:import namespace="0306d504-f6f2-4947-b588-1a36c05ccb26"/>
    <xsd:import namespace="9aab57ad-caee-4613-8e42-1484d8ace8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06d504-f6f2-4947-b588-1a36c05ccb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ab57ad-caee-4613-8e42-1484d8ace8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0E9CF7-90D6-407C-82FD-17DA7178F5E1}">
  <ds:schemaRefs>
    <ds:schemaRef ds:uri="http://schemas.microsoft.com/sharepoint/v3/contenttype/forms"/>
  </ds:schemaRefs>
</ds:datastoreItem>
</file>

<file path=customXml/itemProps2.xml><?xml version="1.0" encoding="utf-8"?>
<ds:datastoreItem xmlns:ds="http://schemas.openxmlformats.org/officeDocument/2006/customXml" ds:itemID="{14CC2F71-1AC3-407B-9B7A-6589F1916CAE}">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9aab57ad-caee-4613-8e42-1484d8ace883"/>
    <ds:schemaRef ds:uri="0306d504-f6f2-4947-b588-1a36c05ccb26"/>
  </ds:schemaRefs>
</ds:datastoreItem>
</file>

<file path=customXml/itemProps3.xml><?xml version="1.0" encoding="utf-8"?>
<ds:datastoreItem xmlns:ds="http://schemas.openxmlformats.org/officeDocument/2006/customXml" ds:itemID="{8CAB3C0E-3140-4385-820F-07BC99E6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06d504-f6f2-4947-b588-1a36c05ccb26"/>
    <ds:schemaRef ds:uri="9aab57ad-caee-4613-8e42-1484d8ace8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665</TotalTime>
  <Words>2772</Words>
  <Application>Microsoft Office PowerPoint</Application>
  <PresentationFormat>Custom</PresentationFormat>
  <Paragraphs>196</Paragraphs>
  <Slides>29</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Courier New</vt:lpstr>
      <vt:lpstr>DINPro-Medium</vt:lpstr>
      <vt:lpstr>DINPro-Regular</vt:lpstr>
      <vt:lpstr>Lato</vt:lpstr>
      <vt:lpstr>Noto Sans Symbols</vt:lpstr>
      <vt:lpstr>Trebuchet MS</vt:lpstr>
      <vt:lpstr>Wingdings</vt:lpstr>
      <vt:lpstr>Title Only</vt:lpstr>
      <vt:lpstr>Creating Computable Knowledge from Unstructured Information</vt:lpstr>
      <vt:lpstr>Why knowledge extraction</vt:lpstr>
      <vt:lpstr>PowerPoint Presentation</vt:lpstr>
      <vt:lpstr>NVIDIA NeMo</vt:lpstr>
      <vt:lpstr>BioMegatron</vt:lpstr>
      <vt:lpstr>SOTA biomedical NLP breakthroughs</vt:lpstr>
      <vt:lpstr>Named entity recognition (NER)</vt:lpstr>
      <vt:lpstr>Relation Extraction (RE)</vt:lpstr>
      <vt:lpstr>Self-alignment pre-training</vt:lpstr>
      <vt:lpstr>PowerPoint Presentation</vt:lpstr>
      <vt:lpstr>Disease subsetting and the value of multiomics</vt:lpstr>
      <vt:lpstr>For Clinical Diagnostics</vt:lpstr>
      <vt:lpstr>For Clinicians and Researchers</vt:lpstr>
      <vt:lpstr>PowerPoint Presentation</vt:lpstr>
      <vt:lpstr>PowerPoint Presentation</vt:lpstr>
      <vt:lpstr>PowerPoint Presentation</vt:lpstr>
      <vt:lpstr>PowerPoint Presentation</vt:lpstr>
      <vt:lpstr>PowerPoint Presentation</vt:lpstr>
      <vt:lpstr>Performance analysis</vt:lpstr>
      <vt:lpstr>NER</vt:lpstr>
      <vt:lpstr>RE</vt:lpstr>
      <vt:lpstr>Entity linking</vt:lpstr>
      <vt:lpstr>large language modeling</vt:lpstr>
      <vt:lpstr>large language modeling training</vt:lpstr>
      <vt:lpstr>New: NeMo MEGATRON</vt:lpstr>
      <vt:lpstr>PowerPoint Presentation</vt:lpstr>
      <vt:lpstr>PowerPoint Presentation</vt:lpstr>
      <vt:lpstr>PowerPoint Presentation</vt:lpstr>
      <vt:lpstr>Conclusions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goes here</dc:title>
  <dc:creator>Kimberly Powell</dc:creator>
  <cp:lastModifiedBy>Shelton, Steph</cp:lastModifiedBy>
  <cp:revision>14</cp:revision>
  <dcterms:created xsi:type="dcterms:W3CDTF">2022-04-18T18:26:21Z</dcterms:created>
  <dcterms:modified xsi:type="dcterms:W3CDTF">2022-05-05T17:55:21Z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0x01010022126957ED567F46A4C1CF8BE5B534E0</vt:lpwstr>
  </property>
  <property fmtid="{D5CDD505-2E9C-101B-9397-08002B2CF9AE}" pid="3" name="MSIP_Label_ea60d57e-af5b-4752-ac57-3e4f28ca11dc_Enabled">
    <vt:lpwstr>true</vt:lpwstr>
  </property>
  <property fmtid="{D5CDD505-2E9C-101B-9397-08002B2CF9AE}" pid="4" name="MSIP_Label_ea60d57e-af5b-4752-ac57-3e4f28ca11dc_SetDate">
    <vt:lpwstr>2022-05-05T15:50:52Z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3e019329-c2d1-400f-a61a-ba29f9ec5092</vt:lpwstr>
  </property>
  <property fmtid="{D5CDD505-2E9C-101B-9397-08002B2CF9AE}" pid="9" name="MSIP_Label_ea60d57e-af5b-4752-ac57-3e4f28ca11dc_ContentBits">
    <vt:lpwstr>0</vt:lpwstr>
  </property>
</Properties>
</file>